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70" r:id="rId10"/>
    <p:sldId id="271" r:id="rId11"/>
    <p:sldId id="277" r:id="rId12"/>
    <p:sldId id="272" r:id="rId13"/>
    <p:sldId id="278" r:id="rId14"/>
    <p:sldId id="273" r:id="rId15"/>
    <p:sldId id="269" r:id="rId16"/>
    <p:sldId id="274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75" r:id="rId26"/>
    <p:sldId id="276" r:id="rId27"/>
    <p:sldId id="280" r:id="rId28"/>
    <p:sldId id="279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BA25-4B2D-4947-86BA-80A6CE4EA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7178B-A53D-D161-1767-661B005A2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C0D68-AAF3-BB5B-8F94-6F97CCE33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41AB7-0BF2-5DB2-B2BA-0532D93F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87945-ACCB-B810-F368-3D7AB760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8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95E4-F95C-C953-CDD2-03BBCED2B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C69CC-20AA-E74A-2221-DE2290F1C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A2B28-A315-2035-A6CA-F266DD84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46B73-882A-FE2E-7E54-7375E90FB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650A7-AF26-1A7C-D91E-0E3DD163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170C9-AD59-95FC-A57C-C8371FCF2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05AE2-A3BB-231A-8AA2-C9FD6BCCB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8E778-2C40-56CC-B1AB-DBD36AB9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BC21-19C1-3237-9120-C3BDB3AD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5B1B8-8B1B-ADDB-0DBA-839A52D34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8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9E8C-711C-C179-D1CA-C0DBFC74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CB5E5-0B1A-76A0-DBFA-93B086C7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72C2E-ACE5-AFB9-5B91-F330527A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903D5-B75A-DD8C-055D-020B0E3E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B0A72-6F60-8703-763F-F231ADD1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3B7A9-972B-3B88-9787-4EB999F0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5FEC3-9746-C16F-ECEB-7FD344713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48C4F-CC10-8717-C987-3CC53741B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BEAB3-EE39-46D6-9FBD-7DDD2DCE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E34E6-7EE1-5AE9-30EF-3E583F3B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7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5EAC-6A19-0C53-922D-637CA123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3C47-9DB8-3C56-FFD5-950E41819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A8BC0-D274-74A5-E40C-CD3A61482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D666E-6F6C-2E7A-D9AF-A3D50E5E4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F2158-FFD3-D796-F1C0-31CC2F8B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D9E20-766D-453C-C5F2-CE7691B7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2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17C2-01B8-3F51-96A8-84C8B9FE3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00AB8-403E-9D07-E489-0859241EA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875B9-7E18-5DC7-75C0-20A5CBBBB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51DD8-042A-9BCE-F1FA-0168546EF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AE664-CE12-7EDF-21B3-32F6125BD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06710-6E43-AFB8-0D21-0A4FA410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2DCB9A-0243-E7D3-89FA-D21BF720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9E6F06-FD81-6D96-2944-105130BB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7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E187-3C77-894C-42A7-4EFB7671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33CA5-8D1B-B66E-9150-4D411021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2B93C-4678-D6F7-93C6-5D252F297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DF4CE-68C0-4287-EC35-94CE0010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3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295DF-6CF5-E379-0575-A13F33BE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20CEF-F9C0-1CDE-2B79-0661BCB6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9B542-45B2-2548-295C-806F8E86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2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1C46-9921-B5BC-1B46-586317F2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C919F-C4BB-B656-84D1-B6AD66CF0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73287-540E-B3C6-7F4F-716F3A4DE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DCF29-8AF2-8303-BE0B-02AF599B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5AFCF-9052-3942-81D3-DA8F7E42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B1DBB-5932-C6EB-2D23-BDE96305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CE478-6576-1AA6-3F21-6F152B00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14F6D3-9350-EB17-1CE4-0EE308290E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A7137-C814-83C4-50FE-F57B9977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BBA1E-8BC0-CC2B-FAAF-D18FAF16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C96B1-374B-F4DF-4722-B3DA6D5C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7A36E-6EB0-67A4-E082-5E2FC757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7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5E7165-955C-E89F-6A79-C4A31E9E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875F9-2F24-6773-064F-12C2DAAAF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DAD09-B8C3-1895-38B5-50266B232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71B9A-6054-4B61-923B-3C189D979E05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E0715-4649-0AA3-1E77-4CE0E73EC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0D663-B929-BB37-D0AD-AF2C85C41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9AC9B-25AC-452E-B5DF-DC8C7F37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0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aboraszab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aboraszabo.github.io/sherlock" TargetMode="External"/><Relationship Id="rId4" Type="http://schemas.openxmlformats.org/officeDocument/2006/relationships/hyperlink" Target="https://github.com/gaboraszabo/sherloc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pxhere.com/en/photo/80969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44" y="257121"/>
            <a:ext cx="1337911" cy="159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528016" y="1847293"/>
            <a:ext cx="111359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Intro to {sherlock}: an R Package for Problem Diagnosis</a:t>
            </a:r>
          </a:p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by Gabor Szabo</a:t>
            </a:r>
            <a:endParaRPr lang="en-US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Next LT Pro" panose="020B0504020202020204" pitchFamily="34" charset="0"/>
            </a:endParaRP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SoCal RUG, April 18</a:t>
            </a:r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, 2023</a:t>
            </a:r>
            <a:endParaRPr lang="en-US" sz="20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Next LT Pro" panose="020B05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ACF500-93C5-16D9-7529-0A3C783B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320" y="3434445"/>
            <a:ext cx="2154358" cy="1488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AA920-34C1-6EEF-A5C1-8AD8C5ED2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34" t="12745" r="5801" b="17243"/>
          <a:stretch/>
        </p:blipFill>
        <p:spPr>
          <a:xfrm>
            <a:off x="7483967" y="3318364"/>
            <a:ext cx="3168225" cy="1789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36D63D-F79B-3C2E-788B-4BF5D50C5A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" r="24029"/>
          <a:stretch/>
        </p:blipFill>
        <p:spPr>
          <a:xfrm>
            <a:off x="3641736" y="5107563"/>
            <a:ext cx="2429677" cy="1646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9F7D4-841C-DE54-1356-2F934CA8B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426" y="3416908"/>
            <a:ext cx="1803758" cy="1453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E70A89-569D-9AE0-97CA-4A5BDEE2EA0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1654" y="5169666"/>
            <a:ext cx="2429677" cy="16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01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Diagnostic Approaches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D2695-496F-05AA-9B8F-085B7CD04FD6}"/>
              </a:ext>
            </a:extLst>
          </p:cNvPr>
          <p:cNvSpPr txBox="1"/>
          <p:nvPr/>
        </p:nvSpPr>
        <p:spPr>
          <a:xfrm>
            <a:off x="728431" y="1383933"/>
            <a:ext cx="1014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Search Tree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60A0D77-8AC5-1201-FFD2-668CB25D2C0D}"/>
              </a:ext>
            </a:extLst>
          </p:cNvPr>
          <p:cNvSpPr/>
          <p:nvPr/>
        </p:nvSpPr>
        <p:spPr>
          <a:xfrm>
            <a:off x="4028606" y="2778417"/>
            <a:ext cx="1762860" cy="215180"/>
          </a:xfrm>
          <a:prstGeom prst="rect">
            <a:avLst/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Measurements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8B5F15-5915-64AE-5580-B34D8368D5DD}"/>
              </a:ext>
            </a:extLst>
          </p:cNvPr>
          <p:cNvSpPr/>
          <p:nvPr/>
        </p:nvSpPr>
        <p:spPr>
          <a:xfrm>
            <a:off x="6096000" y="2778417"/>
            <a:ext cx="1509204" cy="215180"/>
          </a:xfrm>
          <a:prstGeom prst="rect">
            <a:avLst/>
          </a:prstGeom>
          <a:noFill/>
          <a:ln w="19050" cap="sq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50575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9A2234-ED67-5868-BD55-7B9585EC15B1}"/>
              </a:ext>
            </a:extLst>
          </p:cNvPr>
          <p:cNvSpPr/>
          <p:nvPr/>
        </p:nvSpPr>
        <p:spPr>
          <a:xfrm>
            <a:off x="5370572" y="3246412"/>
            <a:ext cx="1762860" cy="215180"/>
          </a:xfrm>
          <a:prstGeom prst="rect">
            <a:avLst/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Elemental Variation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691E7D-4773-D9C7-BB8E-1438447C3137}"/>
              </a:ext>
            </a:extLst>
          </p:cNvPr>
          <p:cNvSpPr/>
          <p:nvPr/>
        </p:nvSpPr>
        <p:spPr>
          <a:xfrm>
            <a:off x="7392706" y="3246412"/>
            <a:ext cx="1733998" cy="215180"/>
          </a:xfrm>
          <a:prstGeom prst="rect">
            <a:avLst/>
          </a:prstGeom>
          <a:noFill/>
          <a:ln w="19050" cap="sq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50575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Higher Family Group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654D302-4DEF-376B-FC40-C4738B059B8C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rot="5400000">
            <a:off x="6424895" y="2820704"/>
            <a:ext cx="252815" cy="598600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0F8800-9E8F-1967-058F-D8D3D5E14762}"/>
              </a:ext>
            </a:extLst>
          </p:cNvPr>
          <p:cNvCxnSpPr>
            <a:cxnSpLocks/>
          </p:cNvCxnSpPr>
          <p:nvPr/>
        </p:nvCxnSpPr>
        <p:spPr>
          <a:xfrm flipH="1">
            <a:off x="4029397" y="2779011"/>
            <a:ext cx="1762860" cy="215181"/>
          </a:xfrm>
          <a:prstGeom prst="line">
            <a:avLst/>
          </a:prstGeom>
          <a:noFill/>
          <a:ln w="19050" cap="sq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72C888B-76E1-A449-7A8C-B9D3A9E08906}"/>
              </a:ext>
            </a:extLst>
          </p:cNvPr>
          <p:cNvCxnSpPr>
            <a:cxnSpLocks/>
            <a:stCxn id="50" idx="2"/>
            <a:endCxn id="42" idx="0"/>
          </p:cNvCxnSpPr>
          <p:nvPr/>
        </p:nvCxnSpPr>
        <p:spPr>
          <a:xfrm rot="5400000">
            <a:off x="5168251" y="2140037"/>
            <a:ext cx="380165" cy="896594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1C7EB24-6B85-F5AF-C5CB-8A8AAD5B03AF}"/>
              </a:ext>
            </a:extLst>
          </p:cNvPr>
          <p:cNvCxnSpPr>
            <a:cxnSpLocks/>
            <a:stCxn id="50" idx="2"/>
            <a:endCxn id="43" idx="0"/>
          </p:cNvCxnSpPr>
          <p:nvPr/>
        </p:nvCxnSpPr>
        <p:spPr>
          <a:xfrm rot="16200000" flipH="1">
            <a:off x="6138534" y="2066348"/>
            <a:ext cx="380165" cy="1043972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09EB9E0-FDFF-82F1-97C9-DA1D1A2539C0}"/>
              </a:ext>
            </a:extLst>
          </p:cNvPr>
          <p:cNvSpPr txBox="1"/>
          <p:nvPr/>
        </p:nvSpPr>
        <p:spPr>
          <a:xfrm>
            <a:off x="3880494" y="2136642"/>
            <a:ext cx="38522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rgbClr val="FFFFFF">
                    <a:lumMod val="50000"/>
                  </a:srgbClr>
                </a:solidFill>
                <a:latin typeface="Arial"/>
              </a:rPr>
              <a:t>What drives variation in bond strength?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9B497-5B89-869F-4AC7-4F9565227DB7}"/>
              </a:ext>
            </a:extLst>
          </p:cNvPr>
          <p:cNvSpPr/>
          <p:nvPr/>
        </p:nvSpPr>
        <p:spPr>
          <a:xfrm>
            <a:off x="5902657" y="3799940"/>
            <a:ext cx="1762860" cy="215180"/>
          </a:xfrm>
          <a:prstGeom prst="rect">
            <a:avLst/>
          </a:prstGeom>
          <a:noFill/>
          <a:ln w="19050" cap="sq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50575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Cyclical Variation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7034623-6070-A975-69F9-A11E7701AC00}"/>
              </a:ext>
            </a:extLst>
          </p:cNvPr>
          <p:cNvSpPr/>
          <p:nvPr/>
        </p:nvSpPr>
        <p:spPr>
          <a:xfrm>
            <a:off x="9278506" y="3798194"/>
            <a:ext cx="1733998" cy="215179"/>
          </a:xfrm>
          <a:prstGeom prst="rect">
            <a:avLst/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Higher Family Group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205DA2C-6B72-E4E3-D105-7E63BBA4F1B3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 rot="16200000" flipH="1">
            <a:off x="10370622" y="3788256"/>
            <a:ext cx="339011" cy="789244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A17E842-ED9A-50A9-741A-57E4FE6E1348}"/>
              </a:ext>
            </a:extLst>
          </p:cNvPr>
          <p:cNvSpPr/>
          <p:nvPr/>
        </p:nvSpPr>
        <p:spPr>
          <a:xfrm>
            <a:off x="8648670" y="4352383"/>
            <a:ext cx="1403031" cy="215179"/>
          </a:xfrm>
          <a:prstGeom prst="rect">
            <a:avLst/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Structural Variation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6430DD5-CEEA-AC52-4445-76CA5923057F}"/>
              </a:ext>
            </a:extLst>
          </p:cNvPr>
          <p:cNvSpPr/>
          <p:nvPr/>
        </p:nvSpPr>
        <p:spPr>
          <a:xfrm>
            <a:off x="10207117" y="4352384"/>
            <a:ext cx="1455264" cy="215178"/>
          </a:xfrm>
          <a:prstGeom prst="rect">
            <a:avLst/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Temporal Variation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B204B26-4B60-C9A3-3453-2340EF213DFF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 rot="5400000">
            <a:off x="9578341" y="3785219"/>
            <a:ext cx="339010" cy="795319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13B3E0CF-4E0E-ED6F-4195-B01F780F48E3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16200000" flipH="1">
            <a:off x="7428746" y="2415452"/>
            <a:ext cx="252815" cy="1409103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38F209-3153-EFA1-C2F0-6718708A7CD9}"/>
              </a:ext>
            </a:extLst>
          </p:cNvPr>
          <p:cNvCxnSpPr>
            <a:cxnSpLocks/>
          </p:cNvCxnSpPr>
          <p:nvPr/>
        </p:nvCxnSpPr>
        <p:spPr>
          <a:xfrm flipH="1">
            <a:off x="5370572" y="3261083"/>
            <a:ext cx="1762860" cy="200509"/>
          </a:xfrm>
          <a:prstGeom prst="line">
            <a:avLst/>
          </a:prstGeom>
          <a:noFill/>
          <a:ln w="19050" cap="sq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78318C-65B7-B1D9-0048-8D6E748AB2A2}"/>
              </a:ext>
            </a:extLst>
          </p:cNvPr>
          <p:cNvCxnSpPr>
            <a:cxnSpLocks/>
          </p:cNvCxnSpPr>
          <p:nvPr/>
        </p:nvCxnSpPr>
        <p:spPr>
          <a:xfrm flipH="1">
            <a:off x="10212106" y="4347303"/>
            <a:ext cx="1444529" cy="222881"/>
          </a:xfrm>
          <a:prstGeom prst="line">
            <a:avLst/>
          </a:prstGeom>
          <a:noFill/>
          <a:ln w="19050" cap="sq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DA5816-76C2-4548-8D0D-A4E19D252EC2}"/>
              </a:ext>
            </a:extLst>
          </p:cNvPr>
          <p:cNvCxnSpPr>
            <a:cxnSpLocks/>
          </p:cNvCxnSpPr>
          <p:nvPr/>
        </p:nvCxnSpPr>
        <p:spPr>
          <a:xfrm flipH="1">
            <a:off x="9254926" y="3798194"/>
            <a:ext cx="1733998" cy="222881"/>
          </a:xfrm>
          <a:prstGeom prst="line">
            <a:avLst/>
          </a:prstGeom>
          <a:noFill/>
          <a:ln w="19050" cap="sq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D5FB775-4F4B-DEF7-128E-A92D16B53353}"/>
              </a:ext>
            </a:extLst>
          </p:cNvPr>
          <p:cNvCxnSpPr>
            <a:cxnSpLocks/>
            <a:stCxn id="45" idx="2"/>
            <a:endCxn id="52" idx="0"/>
          </p:cNvCxnSpPr>
          <p:nvPr/>
        </p:nvCxnSpPr>
        <p:spPr>
          <a:xfrm rot="16200000" flipH="1">
            <a:off x="9034304" y="2686993"/>
            <a:ext cx="336602" cy="1885800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BB6A007-DEEF-FB55-CA5C-580FCC0143EB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>
          <a:xfrm rot="5400000">
            <a:off x="7352722" y="2892957"/>
            <a:ext cx="338348" cy="1475618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08C57F6-1963-9E97-D021-C9DDC56CE0F1}"/>
              </a:ext>
            </a:extLst>
          </p:cNvPr>
          <p:cNvCxnSpPr>
            <a:cxnSpLocks/>
          </p:cNvCxnSpPr>
          <p:nvPr/>
        </p:nvCxnSpPr>
        <p:spPr>
          <a:xfrm flipH="1">
            <a:off x="8644860" y="4346528"/>
            <a:ext cx="1403032" cy="222881"/>
          </a:xfrm>
          <a:prstGeom prst="line">
            <a:avLst/>
          </a:prstGeom>
          <a:noFill/>
          <a:ln w="19050" cap="sq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4016AFAB-7D68-2A78-8B68-373924AA3E8E}"/>
              </a:ext>
            </a:extLst>
          </p:cNvPr>
          <p:cNvSpPr/>
          <p:nvPr/>
        </p:nvSpPr>
        <p:spPr>
          <a:xfrm>
            <a:off x="5357593" y="4361399"/>
            <a:ext cx="1079598" cy="288829"/>
          </a:xfrm>
          <a:prstGeom prst="rect">
            <a:avLst/>
          </a:prstGeom>
          <a:noFill/>
          <a:ln w="19050" cap="sq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75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50575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Components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AD94AA4-EB98-5B77-345F-5375D5F12FDE}"/>
              </a:ext>
            </a:extLst>
          </p:cNvPr>
          <p:cNvSpPr/>
          <p:nvPr/>
        </p:nvSpPr>
        <p:spPr>
          <a:xfrm>
            <a:off x="6703062" y="4361400"/>
            <a:ext cx="1223233" cy="288828"/>
          </a:xfrm>
          <a:prstGeom prst="rect">
            <a:avLst/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Bonding process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D7FB38B1-263F-E5FE-13EC-F5FEB4D29992}"/>
              </a:ext>
            </a:extLst>
          </p:cNvPr>
          <p:cNvCxnSpPr>
            <a:cxnSpLocks/>
            <a:stCxn id="51" idx="2"/>
            <a:endCxn id="65" idx="0"/>
          </p:cNvCxnSpPr>
          <p:nvPr/>
        </p:nvCxnSpPr>
        <p:spPr>
          <a:xfrm rot="16200000" flipH="1">
            <a:off x="6876243" y="3922964"/>
            <a:ext cx="346280" cy="530592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9B183375-621D-6D91-0B60-2D01DD52A8A3}"/>
              </a:ext>
            </a:extLst>
          </p:cNvPr>
          <p:cNvCxnSpPr>
            <a:cxnSpLocks/>
            <a:stCxn id="51" idx="2"/>
            <a:endCxn id="64" idx="0"/>
          </p:cNvCxnSpPr>
          <p:nvPr/>
        </p:nvCxnSpPr>
        <p:spPr>
          <a:xfrm rot="5400000">
            <a:off x="6167601" y="3744912"/>
            <a:ext cx="346279" cy="886695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</p:cxn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839C33F-B2D4-71C5-294A-98AA795D052B}"/>
              </a:ext>
            </a:extLst>
          </p:cNvPr>
          <p:cNvSpPr txBox="1">
            <a:spLocks/>
          </p:cNvSpPr>
          <p:nvPr/>
        </p:nvSpPr>
        <p:spPr>
          <a:xfrm>
            <a:off x="3527331" y="4400524"/>
            <a:ext cx="1817339" cy="262760"/>
          </a:xfrm>
          <a:prstGeom prst="rect">
            <a:avLst/>
          </a:prstGeom>
          <a:noFill/>
        </p:spPr>
        <p:txBody>
          <a:bodyPr/>
          <a:lstStyle>
            <a:lvl1pPr marL="173038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1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6688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1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38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1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Clr>
                <a:srgbClr val="C8102E"/>
              </a:buClr>
              <a:buFont typeface="Wingdings" charset="2"/>
              <a:buNone/>
            </a:pPr>
            <a:r>
              <a:rPr lang="en-US" sz="900" dirty="0">
                <a:solidFill>
                  <a:srgbClr val="002060"/>
                </a:solidFill>
                <a:latin typeface="Arial"/>
              </a:rPr>
              <a:t>Stopcock and tubing</a:t>
            </a:r>
          </a:p>
          <a:p>
            <a:pPr lvl="2" algn="r">
              <a:buClr>
                <a:srgbClr val="C8102E"/>
              </a:buClr>
            </a:pPr>
            <a:endParaRPr lang="en-US" sz="900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175C3B-F985-19BD-D058-6EB56EAB155A}"/>
              </a:ext>
            </a:extLst>
          </p:cNvPr>
          <p:cNvSpPr/>
          <p:nvPr/>
        </p:nvSpPr>
        <p:spPr>
          <a:xfrm>
            <a:off x="4642346" y="5007792"/>
            <a:ext cx="1079598" cy="215181"/>
          </a:xfrm>
          <a:prstGeom prst="rect">
            <a:avLst/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Stopcock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4B105E-4BBC-AC85-30B3-8AA7C72C0311}"/>
              </a:ext>
            </a:extLst>
          </p:cNvPr>
          <p:cNvSpPr/>
          <p:nvPr/>
        </p:nvSpPr>
        <p:spPr>
          <a:xfrm>
            <a:off x="5987815" y="5007793"/>
            <a:ext cx="1223233" cy="215180"/>
          </a:xfrm>
          <a:prstGeom prst="rect">
            <a:avLst/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Tubing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95C968FD-A8D0-6AAC-CD48-C6B7D2A390E5}"/>
              </a:ext>
            </a:extLst>
          </p:cNvPr>
          <p:cNvCxnSpPr>
            <a:cxnSpLocks/>
            <a:stCxn id="64" idx="2"/>
            <a:endCxn id="70" idx="0"/>
          </p:cNvCxnSpPr>
          <p:nvPr/>
        </p:nvCxnSpPr>
        <p:spPr>
          <a:xfrm rot="16200000" flipH="1">
            <a:off x="6069630" y="4477990"/>
            <a:ext cx="357565" cy="702040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09413A16-15C9-5567-DEA4-57640029DDB4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rot="5400000">
            <a:off x="5360987" y="4471387"/>
            <a:ext cx="357564" cy="715247"/>
          </a:xfrm>
          <a:prstGeom prst="bentConnector3">
            <a:avLst>
              <a:gd name="adj1" fmla="val 50000"/>
            </a:avLst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DE46F58C-7203-8EB1-1926-8690940E7B55}"/>
              </a:ext>
            </a:extLst>
          </p:cNvPr>
          <p:cNvSpPr/>
          <p:nvPr/>
        </p:nvSpPr>
        <p:spPr>
          <a:xfrm>
            <a:off x="5285775" y="5562380"/>
            <a:ext cx="1223233" cy="293975"/>
          </a:xfrm>
          <a:prstGeom prst="rect">
            <a:avLst/>
          </a:prstGeom>
          <a:noFill/>
          <a:ln w="19050" cap="sq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75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Interaction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505759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Stopcock-Tubing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134DEE6-DE1A-E334-0D84-DE3ECE748DDE}"/>
              </a:ext>
            </a:extLst>
          </p:cNvPr>
          <p:cNvCxnSpPr>
            <a:cxnSpLocks/>
            <a:stCxn id="64" idx="2"/>
            <a:endCxn id="73" idx="0"/>
          </p:cNvCxnSpPr>
          <p:nvPr/>
        </p:nvCxnSpPr>
        <p:spPr>
          <a:xfrm>
            <a:off x="5897392" y="4650228"/>
            <a:ext cx="0" cy="912152"/>
          </a:xfrm>
          <a:prstGeom prst="line">
            <a:avLst/>
          </a:prstGeom>
          <a:noFill/>
          <a:ln w="19050" cap="sq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5025E56-C10F-AD1C-14F4-39B9382EA49E}"/>
              </a:ext>
            </a:extLst>
          </p:cNvPr>
          <p:cNvCxnSpPr>
            <a:cxnSpLocks/>
          </p:cNvCxnSpPr>
          <p:nvPr/>
        </p:nvCxnSpPr>
        <p:spPr>
          <a:xfrm flipH="1">
            <a:off x="4642346" y="4992983"/>
            <a:ext cx="1069373" cy="216665"/>
          </a:xfrm>
          <a:prstGeom prst="line">
            <a:avLst/>
          </a:prstGeom>
          <a:noFill/>
          <a:ln w="19050" cap="sq" cmpd="sng" algn="ctr">
            <a:solidFill>
              <a:srgbClr val="FFFFFF">
                <a:lumMod val="95000"/>
              </a:srgbClr>
            </a:solidFill>
            <a:prstDash val="solid"/>
          </a:ln>
          <a:effectLst/>
        </p:spPr>
      </p:cxn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357D610E-66B1-D690-1809-A8EDAF9F7E76}"/>
              </a:ext>
            </a:extLst>
          </p:cNvPr>
          <p:cNvSpPr txBox="1">
            <a:spLocks/>
          </p:cNvSpPr>
          <p:nvPr/>
        </p:nvSpPr>
        <p:spPr>
          <a:xfrm>
            <a:off x="3290153" y="4784899"/>
            <a:ext cx="1345163" cy="681812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indent="0" algn="r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10000"/>
              <a:buFont typeface="Wingdings" charset="2"/>
              <a:buNone/>
              <a:defRPr sz="900" baseline="0">
                <a:solidFill>
                  <a:srgbClr val="002060"/>
                </a:solidFill>
              </a:defRPr>
            </a:lvl1pPr>
            <a:lvl2pPr marL="339725" indent="-166688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–"/>
              <a:defRPr sz="1400" baseline="0"/>
            </a:lvl2pPr>
            <a:lvl3pPr marL="512763" lvl="2" indent="-173038" algn="r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10000"/>
              <a:buFont typeface="Wingdings" charset="2"/>
              <a:buChar char="§"/>
              <a:defRPr sz="900" baseline="0">
                <a:solidFill>
                  <a:srgbClr val="002060"/>
                </a:solidFill>
              </a:defRPr>
            </a:lvl3pPr>
            <a:lvl4pPr marL="685800" indent="-173038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–"/>
              <a:defRPr sz="1400" baseline="0"/>
            </a:lvl4pPr>
            <a:lvl5pPr marL="858838" indent="-173038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10000"/>
              <a:buFont typeface="Wingdings" charset="2"/>
              <a:buChar char="§"/>
              <a:defRPr sz="1400" baseline="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defTabSz="457200">
              <a:buClr>
                <a:srgbClr val="C8102E"/>
              </a:buClr>
            </a:pPr>
            <a:r>
              <a:rPr lang="en-US" sz="800" dirty="0">
                <a:latin typeface="Arial"/>
              </a:rPr>
              <a:t>Stopcock inner cylindrical geometry: shape slightly elliptical at the bottom for cavities 5 and 6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C7A364C-AC55-C755-27A2-12895E65B968}"/>
              </a:ext>
            </a:extLst>
          </p:cNvPr>
          <p:cNvCxnSpPr>
            <a:cxnSpLocks/>
          </p:cNvCxnSpPr>
          <p:nvPr/>
        </p:nvCxnSpPr>
        <p:spPr>
          <a:xfrm flipH="1">
            <a:off x="5980530" y="5000178"/>
            <a:ext cx="1230518" cy="216665"/>
          </a:xfrm>
          <a:prstGeom prst="line">
            <a:avLst/>
          </a:prstGeom>
          <a:noFill/>
          <a:ln w="19050" cap="sq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1C5D37A4-A01B-A051-C7F4-B47B4D830293}"/>
              </a:ext>
            </a:extLst>
          </p:cNvPr>
          <p:cNvSpPr txBox="1">
            <a:spLocks/>
          </p:cNvSpPr>
          <p:nvPr/>
        </p:nvSpPr>
        <p:spPr>
          <a:xfrm>
            <a:off x="3955822" y="5562853"/>
            <a:ext cx="1310532" cy="301915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indent="0" algn="r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10000"/>
              <a:buFont typeface="Wingdings" charset="2"/>
              <a:buNone/>
              <a:defRPr sz="900" baseline="0">
                <a:solidFill>
                  <a:srgbClr val="002060"/>
                </a:solidFill>
              </a:defRPr>
            </a:lvl1pPr>
            <a:lvl2pPr marL="339725" indent="-166688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–"/>
              <a:defRPr sz="1400" baseline="0"/>
            </a:lvl2pPr>
            <a:lvl3pPr marL="512763" lvl="2" indent="-173038" algn="r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10000"/>
              <a:buFont typeface="Wingdings" charset="2"/>
              <a:buChar char="§"/>
              <a:defRPr sz="900" baseline="0">
                <a:solidFill>
                  <a:srgbClr val="002060"/>
                </a:solidFill>
              </a:defRPr>
            </a:lvl3pPr>
            <a:lvl4pPr marL="685800" indent="-173038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/>
              <a:buChar char="–"/>
              <a:defRPr sz="1400" baseline="0"/>
            </a:lvl4pPr>
            <a:lvl5pPr marL="858838" indent="-173038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10000"/>
              <a:buFont typeface="Wingdings" charset="2"/>
              <a:buChar char="§"/>
              <a:defRPr sz="1400" baseline="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defTabSz="457200">
              <a:buClr>
                <a:srgbClr val="C8102E"/>
              </a:buClr>
            </a:pPr>
            <a:r>
              <a:rPr lang="en-US" sz="800" dirty="0">
                <a:latin typeface="Arial"/>
              </a:rPr>
              <a:t>Interference of stopcock ID and tubing OD</a:t>
            </a:r>
          </a:p>
        </p:txBody>
      </p:sp>
    </p:spTree>
    <p:extLst>
      <p:ext uri="{BB962C8B-B14F-4D97-AF65-F5344CB8AC3E}">
        <p14:creationId xmlns:p14="http://schemas.microsoft.com/office/powerpoint/2010/main" val="70182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51" grpId="0" animBg="1"/>
      <p:bldP spid="52" grpId="0" animBg="1"/>
      <p:bldP spid="54" grpId="0" animBg="1"/>
      <p:bldP spid="55" grpId="0" animBg="1"/>
      <p:bldP spid="64" grpId="0" animBg="1"/>
      <p:bldP spid="65" grpId="0" animBg="1"/>
      <p:bldP spid="68" grpId="0"/>
      <p:bldP spid="69" grpId="0" animBg="1"/>
      <p:bldP spid="70" grpId="0" animBg="1"/>
      <p:bldP spid="73" grpId="0" animBg="1"/>
      <p:bldP spid="76" grpId="0"/>
      <p:bldP spid="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Small Multiples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D2695-496F-05AA-9B8F-085B7CD04FD6}"/>
              </a:ext>
            </a:extLst>
          </p:cNvPr>
          <p:cNvSpPr txBox="1"/>
          <p:nvPr/>
        </p:nvSpPr>
        <p:spPr>
          <a:xfrm>
            <a:off x="728431" y="1521706"/>
            <a:ext cx="555229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Data visualization technique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Coined by data visualization pioneer and educator Edward Tufte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Instead of plotting all observations from a dataset in the same space, they are grouped and displayed in separate smaller displays using the same axes and 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D9540-3281-F2D0-78F2-6E839B5841BF}"/>
              </a:ext>
            </a:extLst>
          </p:cNvPr>
          <p:cNvSpPr txBox="1"/>
          <p:nvPr/>
        </p:nvSpPr>
        <p:spPr>
          <a:xfrm>
            <a:off x="728431" y="5768391"/>
            <a:ext cx="57912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“That is to say, nature’s laws are causal; they reveal themselves by comparison and difference, and they operate at every multi-variate space-time point” -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Edward Tufte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314D84-1F9C-EC38-2DD5-81580DE7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53" y="1476782"/>
            <a:ext cx="5181744" cy="39044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BBA4E-9615-1643-B120-B4827B6E7356}"/>
              </a:ext>
            </a:extLst>
          </p:cNvPr>
          <p:cNvSpPr txBox="1"/>
          <p:nvPr/>
        </p:nvSpPr>
        <p:spPr>
          <a:xfrm>
            <a:off x="6866139" y="5602199"/>
            <a:ext cx="4998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Small multiples are codename for faceting in ggplot2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61D28-D598-C2C2-5436-8FCFE459C021}"/>
              </a:ext>
            </a:extLst>
          </p:cNvPr>
          <p:cNvSpPr txBox="1"/>
          <p:nvPr/>
        </p:nvSpPr>
        <p:spPr>
          <a:xfrm>
            <a:off x="8820871" y="6396266"/>
            <a:ext cx="2828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What’s different?</a:t>
            </a:r>
          </a:p>
        </p:txBody>
      </p:sp>
    </p:spTree>
    <p:extLst>
      <p:ext uri="{BB962C8B-B14F-4D97-AF65-F5344CB8AC3E}">
        <p14:creationId xmlns:p14="http://schemas.microsoft.com/office/powerpoint/2010/main" val="3163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 - basic workflow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670454-7E37-8D2F-2260-0A1674684437}"/>
              </a:ext>
            </a:extLst>
          </p:cNvPr>
          <p:cNvSpPr/>
          <p:nvPr/>
        </p:nvSpPr>
        <p:spPr>
          <a:xfrm>
            <a:off x="1377042" y="2825635"/>
            <a:ext cx="1752600" cy="8871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Import 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5166CC-EFFB-92C2-C2C6-F8900918089F}"/>
              </a:ext>
            </a:extLst>
          </p:cNvPr>
          <p:cNvSpPr/>
          <p:nvPr/>
        </p:nvSpPr>
        <p:spPr>
          <a:xfrm>
            <a:off x="6711044" y="2825635"/>
            <a:ext cx="1823356" cy="8871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Plotting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ACB763-481C-27C4-F08E-C55F9CE6682F}"/>
              </a:ext>
            </a:extLst>
          </p:cNvPr>
          <p:cNvSpPr/>
          <p:nvPr/>
        </p:nvSpPr>
        <p:spPr>
          <a:xfrm>
            <a:off x="6711045" y="4000500"/>
            <a:ext cx="1823356" cy="887186"/>
          </a:xfrm>
          <a:prstGeom prst="roundRect">
            <a:avLst/>
          </a:prstGeom>
          <a:solidFill>
            <a:srgbClr val="FDFDFD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Data transformation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3289A1-DD54-C6D4-E620-1CBBDFD78D94}"/>
              </a:ext>
            </a:extLst>
          </p:cNvPr>
          <p:cNvSpPr/>
          <p:nvPr/>
        </p:nvSpPr>
        <p:spPr>
          <a:xfrm>
            <a:off x="9315452" y="2825635"/>
            <a:ext cx="1752600" cy="887186"/>
          </a:xfrm>
          <a:prstGeom prst="roundRect">
            <a:avLst/>
          </a:prstGeom>
          <a:solidFill>
            <a:srgbClr val="FDFDFD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Report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7ADED9-867E-E454-9834-9408BCB02B71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3129642" y="3269228"/>
            <a:ext cx="3581402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1BE7E5-B6B2-8019-3BF1-AD2DFA74B37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8534400" y="3269228"/>
            <a:ext cx="781052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9FE55C-1F8F-529B-9CA1-4FD9F1493915}"/>
              </a:ext>
            </a:extLst>
          </p:cNvPr>
          <p:cNvSpPr/>
          <p:nvPr/>
        </p:nvSpPr>
        <p:spPr>
          <a:xfrm>
            <a:off x="3981451" y="2825635"/>
            <a:ext cx="1877785" cy="887186"/>
          </a:xfrm>
          <a:prstGeom prst="roundRect">
            <a:avLst/>
          </a:prstGeom>
          <a:solidFill>
            <a:srgbClr val="FDFDFD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Data cleaning / transformation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6AA86-F8B8-942B-1656-EACD9072CC8E}"/>
              </a:ext>
            </a:extLst>
          </p:cNvPr>
          <p:cNvSpPr txBox="1"/>
          <p:nvPr/>
        </p:nvSpPr>
        <p:spPr>
          <a:xfrm>
            <a:off x="728431" y="1855710"/>
            <a:ext cx="1916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Simplicity</a:t>
            </a:r>
          </a:p>
        </p:txBody>
      </p:sp>
    </p:spTree>
    <p:extLst>
      <p:ext uri="{BB962C8B-B14F-4D97-AF65-F5344CB8AC3E}">
        <p14:creationId xmlns:p14="http://schemas.microsoft.com/office/powerpoint/2010/main" val="373852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44" y="1541641"/>
            <a:ext cx="1337911" cy="159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528016" y="3204965"/>
            <a:ext cx="11135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1060730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823E0-51B2-8AE7-B4FF-A8E67888F13D}"/>
              </a:ext>
            </a:extLst>
          </p:cNvPr>
          <p:cNvSpPr txBox="1"/>
          <p:nvPr/>
        </p:nvSpPr>
        <p:spPr>
          <a:xfrm>
            <a:off x="728431" y="1709556"/>
            <a:ext cx="4181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Helper function for setting up a project folder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herlock::create_project_folder()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D0E76-9E78-48CB-E10B-C55E0FF4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95" y="2398934"/>
            <a:ext cx="6296025" cy="270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B5D6D-A52C-97FE-BDE7-D2707257F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95" y="1588559"/>
            <a:ext cx="6324764" cy="62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9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823E0-51B2-8AE7-B4FF-A8E67888F13D}"/>
              </a:ext>
            </a:extLst>
          </p:cNvPr>
          <p:cNvSpPr txBox="1"/>
          <p:nvPr/>
        </p:nvSpPr>
        <p:spPr>
          <a:xfrm>
            <a:off x="728431" y="1938752"/>
            <a:ext cx="101478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Wrapper functions around common functions for reading in .xlsx, .txt and .csv files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The ability to read in and clean multiple files (integration with a custom data cleaning function)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herlock::load_file(), load_files()</a:t>
            </a:r>
          </a:p>
        </p:txBody>
      </p:sp>
    </p:spTree>
    <p:extLst>
      <p:ext uri="{BB962C8B-B14F-4D97-AF65-F5344CB8AC3E}">
        <p14:creationId xmlns:p14="http://schemas.microsoft.com/office/powerpoint/2010/main" val="8302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823E0-51B2-8AE7-B4FF-A8E67888F13D}"/>
              </a:ext>
            </a:extLst>
          </p:cNvPr>
          <p:cNvSpPr txBox="1"/>
          <p:nvPr/>
        </p:nvSpPr>
        <p:spPr>
          <a:xfrm>
            <a:off x="728431" y="1593265"/>
            <a:ext cx="4765226" cy="317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Small multiples plot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Takes a dataframe that includes the Y characteristic of interest and levels (groups) of X variables and outputs a multivari plot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Can handle up to 3 levels (groups)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Can be used with other helper functions such as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draw_horizontal_reference_line()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or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normalize_observations()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herlock::draw_multivari_plot()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A607C-3ADE-9283-84C9-296D4C69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13" y="2569950"/>
            <a:ext cx="5578844" cy="38548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6BA1D8-B5A5-A617-814B-5479AA07DE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713"/>
          <a:stretch/>
        </p:blipFill>
        <p:spPr>
          <a:xfrm>
            <a:off x="7906199" y="892389"/>
            <a:ext cx="2200533" cy="1265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92771-005E-CB43-4EFC-13B6EED7698C}"/>
              </a:ext>
            </a:extLst>
          </p:cNvPr>
          <p:cNvSpPr txBox="1"/>
          <p:nvPr/>
        </p:nvSpPr>
        <p:spPr>
          <a:xfrm>
            <a:off x="7454738" y="2056190"/>
            <a:ext cx="1716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 at bottom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25507-16E4-9A49-3BBF-71B1F01B8E9F}"/>
              </a:ext>
            </a:extLst>
          </p:cNvPr>
          <p:cNvSpPr txBox="1"/>
          <p:nvPr/>
        </p:nvSpPr>
        <p:spPr>
          <a:xfrm>
            <a:off x="8729084" y="2056190"/>
            <a:ext cx="1716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 at tip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7261A4-81E8-9E04-60D4-875C834B3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31" y="4967437"/>
            <a:ext cx="44958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0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98577-3168-5FFC-5C3D-4FDDBA7F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700" y="3690414"/>
            <a:ext cx="4152149" cy="2869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B43D9E-8DBD-6656-4BE5-7812694A1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026" y="3690414"/>
            <a:ext cx="4054667" cy="28651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herlock::normalize_observations()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9794E-6527-F435-F3DE-C07FEBEFE801}"/>
              </a:ext>
            </a:extLst>
          </p:cNvPr>
          <p:cNvCxnSpPr>
            <a:cxnSpLocks/>
          </p:cNvCxnSpPr>
          <p:nvPr/>
        </p:nvCxnSpPr>
        <p:spPr>
          <a:xfrm>
            <a:off x="7486700" y="6617452"/>
            <a:ext cx="362139" cy="0"/>
          </a:xfrm>
          <a:prstGeom prst="straightConnector1">
            <a:avLst/>
          </a:prstGeom>
          <a:ln>
            <a:solidFill>
              <a:srgbClr val="3663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C95B3F-74F3-CADB-9729-CDD1CC7B955B}"/>
              </a:ext>
            </a:extLst>
          </p:cNvPr>
          <p:cNvSpPr txBox="1"/>
          <p:nvPr/>
        </p:nvSpPr>
        <p:spPr>
          <a:xfrm>
            <a:off x="3775542" y="6448175"/>
            <a:ext cx="36087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easily turn this…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68175C-62F5-703D-101E-5948B9CFC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181" y="1368987"/>
            <a:ext cx="4152149" cy="224246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349726-64C9-D72E-86BA-F7F2ED5B6CF1}"/>
              </a:ext>
            </a:extLst>
          </p:cNvPr>
          <p:cNvSpPr/>
          <p:nvPr/>
        </p:nvSpPr>
        <p:spPr>
          <a:xfrm>
            <a:off x="9860587" y="2417103"/>
            <a:ext cx="475399" cy="1046005"/>
          </a:xfrm>
          <a:prstGeom prst="roundRect">
            <a:avLst/>
          </a:prstGeom>
          <a:solidFill>
            <a:srgbClr val="4472C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3CDB54-607B-E825-6A37-E3B7713FAD1B}"/>
              </a:ext>
            </a:extLst>
          </p:cNvPr>
          <p:cNvCxnSpPr>
            <a:cxnSpLocks/>
          </p:cNvCxnSpPr>
          <p:nvPr/>
        </p:nvCxnSpPr>
        <p:spPr>
          <a:xfrm>
            <a:off x="10103963" y="2201322"/>
            <a:ext cx="0" cy="191893"/>
          </a:xfrm>
          <a:prstGeom prst="straightConnector1">
            <a:avLst/>
          </a:prstGeom>
          <a:ln>
            <a:solidFill>
              <a:srgbClr val="3663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78ADAA-E140-DCD7-CA02-2D9EAADA0439}"/>
              </a:ext>
            </a:extLst>
          </p:cNvPr>
          <p:cNvSpPr txBox="1"/>
          <p:nvPr/>
        </p:nvSpPr>
        <p:spPr>
          <a:xfrm>
            <a:off x="8991826" y="1980875"/>
            <a:ext cx="2473121" cy="246221"/>
          </a:xfrm>
          <a:prstGeom prst="rect">
            <a:avLst/>
          </a:prstGeom>
          <a:solidFill>
            <a:schemeClr val="bg1"/>
          </a:solidFill>
          <a:ln>
            <a:solidFill>
              <a:srgbClr val="3663A0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Creates new column with normalized values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E5683B-2902-1805-B26A-7FF90E32F00E}"/>
              </a:ext>
            </a:extLst>
          </p:cNvPr>
          <p:cNvSpPr txBox="1"/>
          <p:nvPr/>
        </p:nvSpPr>
        <p:spPr>
          <a:xfrm>
            <a:off x="8053737" y="6448175"/>
            <a:ext cx="3018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spcAft>
                <a:spcPts val="1000"/>
              </a:spcAft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en-US" sz="1600" dirty="0"/>
              <a:t>…into this!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22B9FD-440C-76BB-9EAF-FC62A687166F}"/>
              </a:ext>
            </a:extLst>
          </p:cNvPr>
          <p:cNvSpPr/>
          <p:nvPr/>
        </p:nvSpPr>
        <p:spPr>
          <a:xfrm>
            <a:off x="7677380" y="1691466"/>
            <a:ext cx="3094034" cy="107034"/>
          </a:xfrm>
          <a:prstGeom prst="roundRect">
            <a:avLst/>
          </a:prstGeom>
          <a:solidFill>
            <a:srgbClr val="4472C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E18371-D4A4-BE1B-C939-6F47A4610338}"/>
              </a:ext>
            </a:extLst>
          </p:cNvPr>
          <p:cNvSpPr txBox="1"/>
          <p:nvPr/>
        </p:nvSpPr>
        <p:spPr>
          <a:xfrm>
            <a:off x="728430" y="1412531"/>
            <a:ext cx="6657263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Normalizing observations can be helpful to show deviation from an expected value, especially when multiple groups, each having a different expected value, are being plotted</a:t>
            </a:r>
          </a:p>
          <a:p>
            <a:pPr>
              <a:spcAft>
                <a:spcPts val="1000"/>
              </a:spcAf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Takes a dataframe and outputs a dataframe adding a column with observations normalized for the Y characteristic of interest</a:t>
            </a:r>
          </a:p>
          <a:p>
            <a:pPr>
              <a:spcAft>
                <a:spcPts val="1000"/>
              </a:spcAf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The new dataframe with the normalized values can then be plotted</a:t>
            </a:r>
          </a:p>
          <a:p>
            <a:pPr>
              <a:spcAft>
                <a:spcPts val="1000"/>
              </a:spcAft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DA39C2-892A-7469-6A2D-AAD242F4EF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713"/>
          <a:stretch/>
        </p:blipFill>
        <p:spPr>
          <a:xfrm>
            <a:off x="728430" y="4310760"/>
            <a:ext cx="2200533" cy="1265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E5882-54A2-3762-4C48-9FF0F73251A8}"/>
              </a:ext>
            </a:extLst>
          </p:cNvPr>
          <p:cNvSpPr txBox="1"/>
          <p:nvPr/>
        </p:nvSpPr>
        <p:spPr>
          <a:xfrm>
            <a:off x="276969" y="5474561"/>
            <a:ext cx="1716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 at bottom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0AB10-0A82-F22A-71F1-5989E8935263}"/>
              </a:ext>
            </a:extLst>
          </p:cNvPr>
          <p:cNvSpPr txBox="1"/>
          <p:nvPr/>
        </p:nvSpPr>
        <p:spPr>
          <a:xfrm>
            <a:off x="1551315" y="5474561"/>
            <a:ext cx="1716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 at tip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31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herlock::draw_polar_small_multiples()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1F27C-4AB2-28F4-87CD-AF85633DDB15}"/>
              </a:ext>
            </a:extLst>
          </p:cNvPr>
          <p:cNvSpPr txBox="1"/>
          <p:nvPr/>
        </p:nvSpPr>
        <p:spPr>
          <a:xfrm>
            <a:off x="728431" y="1359209"/>
            <a:ext cx="6166352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Useful for plotting rotational or cylindrical data to understand shape or positional deviations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Information carried on the parts as to how their geometry is created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F13F6-C9E8-A280-DFF7-A509F0171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" r="24029"/>
          <a:stretch/>
        </p:blipFill>
        <p:spPr>
          <a:xfrm>
            <a:off x="4804611" y="2990153"/>
            <a:ext cx="5014733" cy="339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3702E-1960-B2C9-890F-1159DB79C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503" y="2770170"/>
            <a:ext cx="2088446" cy="1330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97108-177B-BEF0-5529-4C7E0340B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74" t="43046" b="30546"/>
          <a:stretch/>
        </p:blipFill>
        <p:spPr>
          <a:xfrm>
            <a:off x="10044843" y="4263135"/>
            <a:ext cx="1326375" cy="72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EA5F48-DC30-94AB-E5DF-C80747C8B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210" y="5093611"/>
            <a:ext cx="1061164" cy="4516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B2E148-8545-6533-E7DA-A17159E15B21}"/>
              </a:ext>
            </a:extLst>
          </p:cNvPr>
          <p:cNvSpPr/>
          <p:nvPr/>
        </p:nvSpPr>
        <p:spPr>
          <a:xfrm>
            <a:off x="4279392" y="6485605"/>
            <a:ext cx="7804875" cy="2461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1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Diagnosing Performance and Reliability, David J. Hartshorne and The New Science of Fixing Things, 2019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D102F8-757A-2C2D-5B31-0CCB4EBD14C2}"/>
              </a:ext>
            </a:extLst>
          </p:cNvPr>
          <p:cNvSpPr/>
          <p:nvPr/>
        </p:nvSpPr>
        <p:spPr>
          <a:xfrm>
            <a:off x="6692180" y="6118542"/>
            <a:ext cx="261257" cy="19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633CA-B0A2-A8AA-8FCC-6F48F44E9E9B}"/>
              </a:ext>
            </a:extLst>
          </p:cNvPr>
          <p:cNvSpPr txBox="1"/>
          <p:nvPr/>
        </p:nvSpPr>
        <p:spPr>
          <a:xfrm>
            <a:off x="5177814" y="2533889"/>
            <a:ext cx="6745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Example 1: Shape of the inner cylinder of an injection molded component   </a:t>
            </a:r>
            <a:endParaRPr lang="en-US" sz="1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9A86AF-C71C-9FAE-19BE-B7E943B2D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31" y="4520554"/>
            <a:ext cx="4298581" cy="191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3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herlock::draw_polar_small_multiples()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BA627-EB86-75CF-29D7-D69F2A2D6244}"/>
              </a:ext>
            </a:extLst>
          </p:cNvPr>
          <p:cNvSpPr/>
          <p:nvPr/>
        </p:nvSpPr>
        <p:spPr>
          <a:xfrm>
            <a:off x="4000500" y="6193419"/>
            <a:ext cx="261257" cy="19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4EDD9-7857-E2D4-6DDE-E3333689C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299" y="2313664"/>
            <a:ext cx="4375430" cy="44225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7458EC-8AF2-9902-CDFB-0B3AF14C4153}"/>
              </a:ext>
            </a:extLst>
          </p:cNvPr>
          <p:cNvSpPr txBox="1"/>
          <p:nvPr/>
        </p:nvSpPr>
        <p:spPr>
          <a:xfrm>
            <a:off x="2263294" y="1205320"/>
            <a:ext cx="712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Example 2: Positional deviation of the two tips of a long, cylindrical component </a:t>
            </a:r>
            <a:endParaRPr lang="en-US" sz="1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E78E2F-E4A5-EC20-C552-6692A5E94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48" y="1465039"/>
            <a:ext cx="3516758" cy="848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241BA8-79AE-3123-F56B-820D3DC11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303" y="1648476"/>
            <a:ext cx="4218432" cy="188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823E0-51B2-8AE7-B4FF-A8E67888F13D}"/>
              </a:ext>
            </a:extLst>
          </p:cNvPr>
          <p:cNvSpPr txBox="1"/>
          <p:nvPr/>
        </p:nvSpPr>
        <p:spPr>
          <a:xfrm>
            <a:off x="728431" y="1636909"/>
            <a:ext cx="11016726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Sr. Principal Engineer, Operations Excellence at Edwards Lifesciences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17 years of experience in engineering (quality and manufacturing)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Bachelors in Engineering Management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Have used R for 2 years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Data analysis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Shiny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Package development: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sherlock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Taught fundamentals of R programming at Edwards Lifesciences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R for Engineering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newsletter on LinkedIn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About Gabor Szabo</a:t>
            </a:r>
          </a:p>
        </p:txBody>
      </p:sp>
    </p:spTree>
    <p:extLst>
      <p:ext uri="{BB962C8B-B14F-4D97-AF65-F5344CB8AC3E}">
        <p14:creationId xmlns:p14="http://schemas.microsoft.com/office/powerpoint/2010/main" val="38638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herlock::draw_cartesian_small_multiples()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2CE31-EB6D-3DBF-C63C-D70E39B867B5}"/>
              </a:ext>
            </a:extLst>
          </p:cNvPr>
          <p:cNvSpPr txBox="1"/>
          <p:nvPr/>
        </p:nvSpPr>
        <p:spPr>
          <a:xfrm>
            <a:off x="728431" y="1401744"/>
            <a:ext cx="4837459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A powerful plot for visualizing data in a cartesian coordinate system (x-y)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Custom grouping and faceting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Full interactivity (built-in Plotly view)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8F135-B455-B13F-8092-35971FE8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3142821"/>
            <a:ext cx="5460582" cy="2043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0665D-EC43-91C9-603D-F64596B00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10" t="34910" r="12164" b="12346"/>
          <a:stretch/>
        </p:blipFill>
        <p:spPr>
          <a:xfrm>
            <a:off x="7261264" y="3528458"/>
            <a:ext cx="3764991" cy="27828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B1A3C8-6488-3B1E-D6B3-EB28BF11AD9D}"/>
              </a:ext>
            </a:extLst>
          </p:cNvPr>
          <p:cNvSpPr/>
          <p:nvPr/>
        </p:nvSpPr>
        <p:spPr>
          <a:xfrm>
            <a:off x="2862943" y="3528458"/>
            <a:ext cx="1390727" cy="145719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C8A7DB-5053-50EF-E9BF-09F6B2A51DAA}"/>
              </a:ext>
            </a:extLst>
          </p:cNvPr>
          <p:cNvCxnSpPr>
            <a:cxnSpLocks/>
          </p:cNvCxnSpPr>
          <p:nvPr/>
        </p:nvCxnSpPr>
        <p:spPr>
          <a:xfrm>
            <a:off x="4930737" y="3924300"/>
            <a:ext cx="2134092" cy="172801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96C1AE-F77B-DD73-F6AB-BDEC7B73BE99}"/>
              </a:ext>
            </a:extLst>
          </p:cNvPr>
          <p:cNvSpPr txBox="1"/>
          <p:nvPr/>
        </p:nvSpPr>
        <p:spPr>
          <a:xfrm>
            <a:off x="8174479" y="3028890"/>
            <a:ext cx="2851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0"/>
              </a:rPr>
              <a:t>Interactive Plotly Plot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3A5984-F500-A8BE-6EF5-6F1B5B371BA8}"/>
              </a:ext>
            </a:extLst>
          </p:cNvPr>
          <p:cNvSpPr txBox="1"/>
          <p:nvPr/>
        </p:nvSpPr>
        <p:spPr>
          <a:xfrm>
            <a:off x="2966719" y="5166262"/>
            <a:ext cx="16359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venir Next LT Pro" panose="020B0504020202020204" pitchFamily="34" charset="0"/>
              </a:rPr>
              <a:t>Static Plot</a:t>
            </a:r>
          </a:p>
        </p:txBody>
      </p:sp>
    </p:spTree>
    <p:extLst>
      <p:ext uri="{BB962C8B-B14F-4D97-AF65-F5344CB8AC3E}">
        <p14:creationId xmlns:p14="http://schemas.microsoft.com/office/powerpoint/2010/main" val="3709939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herlock::draw_interaction_plot()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67BE6-0EC9-6FCE-4A82-7CC11676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52" y="1876259"/>
            <a:ext cx="6563731" cy="4370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72A348-B5B2-7EDF-791C-657CCE3CF138}"/>
              </a:ext>
            </a:extLst>
          </p:cNvPr>
          <p:cNvSpPr txBox="1"/>
          <p:nvPr/>
        </p:nvSpPr>
        <p:spPr>
          <a:xfrm>
            <a:off x="728431" y="1745148"/>
            <a:ext cx="4714091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Used to visualize two-way interactions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Displays both main effects (means) and individual values</a:t>
            </a:r>
          </a:p>
        </p:txBody>
      </p:sp>
    </p:spTree>
    <p:extLst>
      <p:ext uri="{BB962C8B-B14F-4D97-AF65-F5344CB8AC3E}">
        <p14:creationId xmlns:p14="http://schemas.microsoft.com/office/powerpoint/2010/main" val="2596891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herlock::theme_sherlock()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2A348-B5B2-7EDF-791C-657CCE3CF138}"/>
              </a:ext>
            </a:extLst>
          </p:cNvPr>
          <p:cNvSpPr txBox="1"/>
          <p:nvPr/>
        </p:nvSpPr>
        <p:spPr>
          <a:xfrm>
            <a:off x="3105912" y="6238127"/>
            <a:ext cx="1413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Default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71A56-B28E-427B-02BC-E53E135AA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859" y="1610139"/>
            <a:ext cx="4625971" cy="4553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2A9B1-509A-107B-86D8-8E4D3FAAB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00" y="1540327"/>
            <a:ext cx="4920574" cy="4622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962CD-82D6-764A-04A0-927E9B53490A}"/>
              </a:ext>
            </a:extLst>
          </p:cNvPr>
          <p:cNvSpPr txBox="1"/>
          <p:nvPr/>
        </p:nvSpPr>
        <p:spPr>
          <a:xfrm>
            <a:off x="7885176" y="6238127"/>
            <a:ext cx="218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theme_sherlock()</a:t>
            </a:r>
          </a:p>
        </p:txBody>
      </p:sp>
    </p:spTree>
    <p:extLst>
      <p:ext uri="{BB962C8B-B14F-4D97-AF65-F5344CB8AC3E}">
        <p14:creationId xmlns:p14="http://schemas.microsoft.com/office/powerpoint/2010/main" val="77510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herlock::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scale_color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_sherlock(), scale_fill_sherlock()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4ECBD-F0FC-EE14-69DF-E54EF5C82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46" y="1550371"/>
            <a:ext cx="4943667" cy="4745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304BDC-416E-D23E-1456-C7E672FD6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144" y="1550371"/>
            <a:ext cx="5035010" cy="48403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C4E632-96E0-CD20-7082-BB89C9914735}"/>
              </a:ext>
            </a:extLst>
          </p:cNvPr>
          <p:cNvSpPr txBox="1"/>
          <p:nvPr/>
        </p:nvSpPr>
        <p:spPr>
          <a:xfrm>
            <a:off x="2489686" y="6311279"/>
            <a:ext cx="1413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Default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54A21-DB8F-11E6-7881-E22D012543DB}"/>
              </a:ext>
            </a:extLst>
          </p:cNvPr>
          <p:cNvSpPr txBox="1"/>
          <p:nvPr/>
        </p:nvSpPr>
        <p:spPr>
          <a:xfrm>
            <a:off x="7279837" y="6311279"/>
            <a:ext cx="308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scale_color_sherlock()</a:t>
            </a:r>
          </a:p>
        </p:txBody>
      </p:sp>
    </p:spTree>
    <p:extLst>
      <p:ext uri="{BB962C8B-B14F-4D97-AF65-F5344CB8AC3E}">
        <p14:creationId xmlns:p14="http://schemas.microsoft.com/office/powerpoint/2010/main" val="199641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44" y="1541641"/>
            <a:ext cx="1337911" cy="159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528016" y="3204965"/>
            <a:ext cx="11135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Package Development</a:t>
            </a:r>
          </a:p>
        </p:txBody>
      </p:sp>
    </p:spTree>
    <p:extLst>
      <p:ext uri="{BB962C8B-B14F-4D97-AF65-F5344CB8AC3E}">
        <p14:creationId xmlns:p14="http://schemas.microsoft.com/office/powerpoint/2010/main" val="1248728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Package development</a:t>
            </a:r>
            <a:endParaRPr lang="en-US" sz="28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4E632-96E0-CD20-7082-BB89C9914735}"/>
              </a:ext>
            </a:extLst>
          </p:cNvPr>
          <p:cNvSpPr txBox="1"/>
          <p:nvPr/>
        </p:nvSpPr>
        <p:spPr>
          <a:xfrm>
            <a:off x="728430" y="1565543"/>
            <a:ext cx="108295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Always design with the end user in mind</a:t>
            </a:r>
          </a:p>
          <a:p>
            <a:pPr fontAlgn="t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  <a:p>
            <a:pPr fontAlgn="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Standard argument naming conventions </a:t>
            </a:r>
          </a:p>
          <a:p>
            <a:pPr fontAlgn="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Y variable</a:t>
            </a:r>
          </a:p>
          <a:p>
            <a:pPr fontAlgn="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Grouping variables</a:t>
            </a:r>
          </a:p>
          <a:p>
            <a:pPr fontAlgn="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Faceting variables</a:t>
            </a:r>
          </a:p>
          <a:p>
            <a:pPr fontAlgn="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Aesthetics (color, alpha, size etc.)</a:t>
            </a:r>
          </a:p>
          <a:p>
            <a:pPr fontAlgn="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Labels (x, y axis, subtitle etc.)</a:t>
            </a:r>
          </a:p>
          <a:p>
            <a:pPr fontAlgn="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Interactive: Boolean</a:t>
            </a:r>
          </a:p>
          <a:p>
            <a:pPr fontAlgn="t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  <a:p>
            <a:pPr fontAlgn="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It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 a software development project, and you are the developer, project manager, tester, technical writer, marketing specialist</a:t>
            </a:r>
          </a:p>
        </p:txBody>
      </p:sp>
    </p:spTree>
    <p:extLst>
      <p:ext uri="{BB962C8B-B14F-4D97-AF65-F5344CB8AC3E}">
        <p14:creationId xmlns:p14="http://schemas.microsoft.com/office/powerpoint/2010/main" val="320712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44" y="1541641"/>
            <a:ext cx="1337911" cy="159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528016" y="3204965"/>
            <a:ext cx="11135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Thank you for your attention!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8152B-D794-0DF6-E60B-AAB984CE1C07}"/>
              </a:ext>
            </a:extLst>
          </p:cNvPr>
          <p:cNvSpPr txBox="1"/>
          <p:nvPr/>
        </p:nvSpPr>
        <p:spPr>
          <a:xfrm>
            <a:off x="528016" y="3849185"/>
            <a:ext cx="1113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Connect with me on </a:t>
            </a:r>
            <a:r>
              <a:rPr lang="en-US" sz="2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  <a:hlinkClick r:id="rId3"/>
              </a:rPr>
              <a:t>LinkedIn</a:t>
            </a:r>
            <a:endParaRPr lang="en-US" sz="28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54AC1-7C4B-CC8D-2E9A-DF36F4FD28B8}"/>
              </a:ext>
            </a:extLst>
          </p:cNvPr>
          <p:cNvSpPr txBox="1"/>
          <p:nvPr/>
        </p:nvSpPr>
        <p:spPr>
          <a:xfrm>
            <a:off x="2479458" y="5397031"/>
            <a:ext cx="72330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defRPr>
            </a:lvl1pPr>
          </a:lstStyle>
          <a:p>
            <a:r>
              <a:rPr lang="en-US" dirty="0">
                <a:hlinkClick r:id="rId4"/>
              </a:rPr>
              <a:t>https://github.com/gaboraszabo/sherlock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058C8-9267-79D6-6745-938B2E7AD810}"/>
              </a:ext>
            </a:extLst>
          </p:cNvPr>
          <p:cNvSpPr txBox="1"/>
          <p:nvPr/>
        </p:nvSpPr>
        <p:spPr>
          <a:xfrm>
            <a:off x="2529578" y="5920251"/>
            <a:ext cx="7132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defRPr>
            </a:lvl1pPr>
          </a:lstStyle>
          <a:p>
            <a:r>
              <a:rPr lang="en-US" dirty="0">
                <a:hlinkClick r:id="rId5"/>
              </a:rPr>
              <a:t>https://gaboraszabo.github.io/sherlock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00E6D-DBEC-00B6-A668-A2429585003C}"/>
              </a:ext>
            </a:extLst>
          </p:cNvPr>
          <p:cNvSpPr txBox="1"/>
          <p:nvPr/>
        </p:nvSpPr>
        <p:spPr>
          <a:xfrm>
            <a:off x="2529578" y="4873715"/>
            <a:ext cx="72330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install.packages(“sherlock”)</a:t>
            </a:r>
          </a:p>
        </p:txBody>
      </p:sp>
    </p:spTree>
    <p:extLst>
      <p:ext uri="{BB962C8B-B14F-4D97-AF65-F5344CB8AC3E}">
        <p14:creationId xmlns:p14="http://schemas.microsoft.com/office/powerpoint/2010/main" val="3084117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823E0-51B2-8AE7-B4FF-A8E67888F13D}"/>
              </a:ext>
            </a:extLst>
          </p:cNvPr>
          <p:cNvSpPr txBox="1"/>
          <p:nvPr/>
        </p:nvSpPr>
        <p:spPr>
          <a:xfrm>
            <a:off x="728431" y="1814533"/>
            <a:ext cx="689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Data analysis has always been my strong suit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From Excel to R to package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0C92C-545E-E12D-C77D-F9E91AF7BFF5}"/>
              </a:ext>
            </a:extLst>
          </p:cNvPr>
          <p:cNvSpPr txBox="1"/>
          <p:nvPr/>
        </p:nvSpPr>
        <p:spPr>
          <a:xfrm>
            <a:off x="728431" y="2535061"/>
            <a:ext cx="510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Built custom applications in Excel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D75CD-E83F-A824-4998-E1C8483A5D4A}"/>
              </a:ext>
            </a:extLst>
          </p:cNvPr>
          <p:cNvSpPr txBox="1"/>
          <p:nvPr/>
        </p:nvSpPr>
        <p:spPr>
          <a:xfrm>
            <a:off x="728431" y="3255589"/>
            <a:ext cx="826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Tried to learn Python with no luck – haven’t given up yet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04EE2-9772-AFF6-CF0A-445FB1D5467D}"/>
              </a:ext>
            </a:extLst>
          </p:cNvPr>
          <p:cNvSpPr txBox="1"/>
          <p:nvPr/>
        </p:nvSpPr>
        <p:spPr>
          <a:xfrm>
            <a:off x="728431" y="3927992"/>
            <a:ext cx="826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Stumbled upon R two years ago – love at first sight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63382-713B-8841-9D8C-D789054BB6BE}"/>
              </a:ext>
            </a:extLst>
          </p:cNvPr>
          <p:cNvSpPr txBox="1"/>
          <p:nvPr/>
        </p:nvSpPr>
        <p:spPr>
          <a:xfrm>
            <a:off x="728431" y="4600395"/>
            <a:ext cx="826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Decided to build a set of functionality for my own 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065FB6-444E-A61A-68B5-BDADAD064DDC}"/>
              </a:ext>
            </a:extLst>
          </p:cNvPr>
          <p:cNvSpPr txBox="1"/>
          <p:nvPr/>
        </p:nvSpPr>
        <p:spPr>
          <a:xfrm>
            <a:off x="728431" y="5272798"/>
            <a:ext cx="826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The idea of a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32D1A-CA69-AE4D-D9BD-11763083710B}"/>
              </a:ext>
            </a:extLst>
          </p:cNvPr>
          <p:cNvSpPr txBox="1"/>
          <p:nvPr/>
        </p:nvSpPr>
        <p:spPr>
          <a:xfrm>
            <a:off x="728431" y="5945201"/>
            <a:ext cx="826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Development and submission</a:t>
            </a:r>
          </a:p>
        </p:txBody>
      </p:sp>
    </p:spTree>
    <p:extLst>
      <p:ext uri="{BB962C8B-B14F-4D97-AF65-F5344CB8AC3E}">
        <p14:creationId xmlns:p14="http://schemas.microsoft.com/office/powerpoint/2010/main" val="354238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7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823E0-51B2-8AE7-B4FF-A8E67888F13D}"/>
              </a:ext>
            </a:extLst>
          </p:cNvPr>
          <p:cNvSpPr txBox="1"/>
          <p:nvPr/>
        </p:nvSpPr>
        <p:spPr>
          <a:xfrm>
            <a:off x="728431" y="1938752"/>
            <a:ext cx="1014787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Provides graphical and statistical tools for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diagnosis of manufacturing-related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Small multiples types of visuals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Typically small datasets from experiments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Target audience: engineers who are tasked with diagnosing quality or performance-related problems of products, machines or processes existing in the physical world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Has been on CRAN since November 2022. Current version is 0.6.0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herlock</a:t>
            </a:r>
          </a:p>
        </p:txBody>
      </p:sp>
    </p:spTree>
    <p:extLst>
      <p:ext uri="{BB962C8B-B14F-4D97-AF65-F5344CB8AC3E}">
        <p14:creationId xmlns:p14="http://schemas.microsoft.com/office/powerpoint/2010/main" val="250070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823E0-51B2-8AE7-B4FF-A8E67888F13D}"/>
              </a:ext>
            </a:extLst>
          </p:cNvPr>
          <p:cNvSpPr txBox="1"/>
          <p:nvPr/>
        </p:nvSpPr>
        <p:spPr>
          <a:xfrm>
            <a:off x="728431" y="1979421"/>
            <a:ext cx="101478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Important product characteristics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Customer level: safe, affordable, reliable, comfortable, attractive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Manufacturer level: form, fit,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Product Quality and Reliability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A81FF-0F2D-BDF8-3C41-F0928733A199}"/>
              </a:ext>
            </a:extLst>
          </p:cNvPr>
          <p:cNvSpPr txBox="1"/>
          <p:nvPr/>
        </p:nvSpPr>
        <p:spPr>
          <a:xfrm>
            <a:off x="728431" y="4060527"/>
            <a:ext cx="101478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Variation is the enemy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Raw materials, components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Processing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Environment</a:t>
            </a:r>
          </a:p>
        </p:txBody>
      </p:sp>
      <p:pic>
        <p:nvPicPr>
          <p:cNvPr id="5" name="Graphic 4" descr="Electric car with solid fill">
            <a:extLst>
              <a:ext uri="{FF2B5EF4-FFF2-40B4-BE49-F238E27FC236}">
                <a16:creationId xmlns:a16="http://schemas.microsoft.com/office/drawing/2014/main" id="{652CF437-BD31-8200-091A-85BEE7523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6149" y="1435290"/>
            <a:ext cx="788247" cy="788247"/>
          </a:xfrm>
          <a:prstGeom prst="rect">
            <a:avLst/>
          </a:prstGeom>
        </p:spPr>
      </p:pic>
      <p:pic>
        <p:nvPicPr>
          <p:cNvPr id="9" name="Graphic 8" descr="Smart Phone with solid fill">
            <a:extLst>
              <a:ext uri="{FF2B5EF4-FFF2-40B4-BE49-F238E27FC236}">
                <a16:creationId xmlns:a16="http://schemas.microsoft.com/office/drawing/2014/main" id="{8ECEDD8B-FB76-5CFE-3593-D0BF5940C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7493" y="1538902"/>
            <a:ext cx="581022" cy="58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0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8823E0-51B2-8AE7-B4FF-A8E67888F13D}"/>
              </a:ext>
            </a:extLst>
          </p:cNvPr>
          <p:cNvSpPr txBox="1"/>
          <p:nvPr/>
        </p:nvSpPr>
        <p:spPr>
          <a:xfrm>
            <a:off x="2780382" y="3375595"/>
            <a:ext cx="95901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Deviation from specified conditions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	Problem needing resolution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		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Problem diagnosis – problem solving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Product Quality and 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2F3EF-EED8-5175-0111-F320BA0118B3}"/>
              </a:ext>
            </a:extLst>
          </p:cNvPr>
          <p:cNvSpPr txBox="1"/>
          <p:nvPr/>
        </p:nvSpPr>
        <p:spPr>
          <a:xfrm>
            <a:off x="953219" y="5849614"/>
            <a:ext cx="1014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What drives variation in an important product characteristic?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FC823-F75A-14A5-97AB-00957D8A2824}"/>
              </a:ext>
            </a:extLst>
          </p:cNvPr>
          <p:cNvSpPr txBox="1"/>
          <p:nvPr/>
        </p:nvSpPr>
        <p:spPr>
          <a:xfrm>
            <a:off x="315684" y="1431405"/>
            <a:ext cx="1053192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Product quality and reliability </a:t>
            </a: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		        Problems prevented			</a:t>
            </a: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Robust design (quality and reliability “designed in”)			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6B260-714D-B3F3-19D8-CECF612EB1A1}"/>
              </a:ext>
            </a:extLst>
          </p:cNvPr>
          <p:cNvSpPr txBox="1"/>
          <p:nvPr/>
        </p:nvSpPr>
        <p:spPr>
          <a:xfrm>
            <a:off x="615762" y="3375595"/>
            <a:ext cx="160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venir Next LT Pro" panose="020B0504020202020204" pitchFamily="34" charset="0"/>
              </a:rPr>
              <a:t>Reactive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AB311-12FE-E2C1-3244-89DBD7CD7128}"/>
              </a:ext>
            </a:extLst>
          </p:cNvPr>
          <p:cNvSpPr txBox="1"/>
          <p:nvPr/>
        </p:nvSpPr>
        <p:spPr>
          <a:xfrm>
            <a:off x="615762" y="1359209"/>
            <a:ext cx="160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Proactive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68B86-D0EA-1EA1-1F0B-60A2425B694F}"/>
              </a:ext>
            </a:extLst>
          </p:cNvPr>
          <p:cNvSpPr txBox="1"/>
          <p:nvPr/>
        </p:nvSpPr>
        <p:spPr>
          <a:xfrm>
            <a:off x="615761" y="5321196"/>
            <a:ext cx="4696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Why did this problem occur?</a:t>
            </a:r>
          </a:p>
        </p:txBody>
      </p:sp>
    </p:spTree>
    <p:extLst>
      <p:ext uri="{BB962C8B-B14F-4D97-AF65-F5344CB8AC3E}">
        <p14:creationId xmlns:p14="http://schemas.microsoft.com/office/powerpoint/2010/main" val="30304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3BB42C00-C2B0-AD99-895D-D6F9B70D4CA9}"/>
              </a:ext>
            </a:extLst>
          </p:cNvPr>
          <p:cNvSpPr txBox="1"/>
          <p:nvPr/>
        </p:nvSpPr>
        <p:spPr>
          <a:xfrm>
            <a:off x="5655352" y="5800729"/>
            <a:ext cx="5456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b="1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48181E-DBA1-C72B-AED7-3ADE95827EF2}"/>
              </a:ext>
            </a:extLst>
          </p:cNvPr>
          <p:cNvSpPr txBox="1"/>
          <p:nvPr/>
        </p:nvSpPr>
        <p:spPr>
          <a:xfrm>
            <a:off x="6074460" y="5800729"/>
            <a:ext cx="5456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b="1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Causality in Manufacturing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D2695-496F-05AA-9B8F-085B7CD04FD6}"/>
              </a:ext>
            </a:extLst>
          </p:cNvPr>
          <p:cNvSpPr txBox="1"/>
          <p:nvPr/>
        </p:nvSpPr>
        <p:spPr>
          <a:xfrm>
            <a:off x="728431" y="1439384"/>
            <a:ext cx="848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Deterministic: laws of physics apply. Energy transformation.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2F3EF-EED8-5175-0111-F320BA0118B3}"/>
              </a:ext>
            </a:extLst>
          </p:cNvPr>
          <p:cNvSpPr txBox="1"/>
          <p:nvPr/>
        </p:nvSpPr>
        <p:spPr>
          <a:xfrm>
            <a:off x="728431" y="2038651"/>
            <a:ext cx="8155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Sparsity of effects: tells us that any effect cannot be evenly attributed to a large number of variables</a:t>
            </a:r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1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.</a:t>
            </a:r>
          </a:p>
        </p:txBody>
      </p:sp>
      <p:pic>
        <p:nvPicPr>
          <p:cNvPr id="5" name="Picture 4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D06C202C-F5EB-DA60-A02E-CFD75EFA1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87956" y="1439384"/>
            <a:ext cx="2240132" cy="1490499"/>
          </a:xfrm>
          <a:prstGeom prst="rect">
            <a:avLst/>
          </a:prstGeom>
        </p:spPr>
      </p:pic>
      <p:sp>
        <p:nvSpPr>
          <p:cNvPr id="2" name="Freeform: Shape 17">
            <a:extLst>
              <a:ext uri="{FF2B5EF4-FFF2-40B4-BE49-F238E27FC236}">
                <a16:creationId xmlns:a16="http://schemas.microsoft.com/office/drawing/2014/main" id="{23D65291-468E-D559-6948-0A790DAFCA99}"/>
              </a:ext>
            </a:extLst>
          </p:cNvPr>
          <p:cNvSpPr/>
          <p:nvPr/>
        </p:nvSpPr>
        <p:spPr>
          <a:xfrm>
            <a:off x="1232221" y="3254551"/>
            <a:ext cx="2076220" cy="1156724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Freeform: Shape 17">
            <a:extLst>
              <a:ext uri="{FF2B5EF4-FFF2-40B4-BE49-F238E27FC236}">
                <a16:creationId xmlns:a16="http://schemas.microsoft.com/office/drawing/2014/main" id="{0B60DF44-F2F4-8608-BEDE-30AFA62EB8FE}"/>
              </a:ext>
            </a:extLst>
          </p:cNvPr>
          <p:cNvSpPr/>
          <p:nvPr/>
        </p:nvSpPr>
        <p:spPr>
          <a:xfrm>
            <a:off x="4847741" y="3254551"/>
            <a:ext cx="1843280" cy="1156724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3E9B1F0D-6A69-DE23-445C-EC856700445A}"/>
              </a:ext>
            </a:extLst>
          </p:cNvPr>
          <p:cNvSpPr/>
          <p:nvPr/>
        </p:nvSpPr>
        <p:spPr>
          <a:xfrm>
            <a:off x="7944116" y="3254551"/>
            <a:ext cx="685800" cy="1156724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0494D1DA-6FEC-2241-3274-35AE5629E85F}"/>
              </a:ext>
            </a:extLst>
          </p:cNvPr>
          <p:cNvSpPr/>
          <p:nvPr/>
        </p:nvSpPr>
        <p:spPr>
          <a:xfrm>
            <a:off x="6859823" y="3501605"/>
            <a:ext cx="685800" cy="685800"/>
          </a:xfrm>
          <a:prstGeom prst="plus">
            <a:avLst>
              <a:gd name="adj" fmla="val 4021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114750-A8ED-6F33-9635-368EBD3F7A2D}"/>
              </a:ext>
            </a:extLst>
          </p:cNvPr>
          <p:cNvGrpSpPr/>
          <p:nvPr/>
        </p:nvGrpSpPr>
        <p:grpSpPr>
          <a:xfrm>
            <a:off x="3870189" y="3678027"/>
            <a:ext cx="630798" cy="382655"/>
            <a:chOff x="4747592" y="2743200"/>
            <a:chExt cx="841064" cy="510207"/>
          </a:xfrm>
          <a:solidFill>
            <a:schemeClr val="bg1">
              <a:lumMod val="65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6823B3-DC4C-4CD1-768D-E7FECA204A15}"/>
                </a:ext>
              </a:extLst>
            </p:cNvPr>
            <p:cNvSpPr/>
            <p:nvPr/>
          </p:nvSpPr>
          <p:spPr>
            <a:xfrm>
              <a:off x="4747592" y="2743200"/>
              <a:ext cx="841064" cy="1789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E22F2D-37B4-484D-E159-0B36563AF163}"/>
                </a:ext>
              </a:extLst>
            </p:cNvPr>
            <p:cNvSpPr/>
            <p:nvPr/>
          </p:nvSpPr>
          <p:spPr>
            <a:xfrm>
              <a:off x="4747592" y="3074503"/>
              <a:ext cx="841064" cy="1789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863CDD-84A8-5800-6BAB-EBBB564188D4}"/>
              </a:ext>
            </a:extLst>
          </p:cNvPr>
          <p:cNvSpPr txBox="1"/>
          <p:nvPr/>
        </p:nvSpPr>
        <p:spPr>
          <a:xfrm>
            <a:off x="263351" y="2859461"/>
            <a:ext cx="4013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685800">
              <a:spcBef>
                <a:spcPts val="450"/>
              </a:spcBef>
              <a:spcAft>
                <a:spcPts val="450"/>
              </a:spcAft>
            </a:pPr>
            <a:r>
              <a:rPr lang="en-US" sz="1200" dirty="0">
                <a:latin typeface="Avenir Next LT Pro" panose="020B0504020202020204" pitchFamily="34" charset="0"/>
              </a:rPr>
              <a:t>Measured Values of a Product Characteristic (Y)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C86F13-7803-D2DF-ED9E-F2B1A1CF933A}"/>
              </a:ext>
            </a:extLst>
          </p:cNvPr>
          <p:cNvSpPr txBox="1"/>
          <p:nvPr/>
        </p:nvSpPr>
        <p:spPr>
          <a:xfrm>
            <a:off x="4601719" y="2859461"/>
            <a:ext cx="23353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685800">
              <a:spcBef>
                <a:spcPts val="450"/>
              </a:spcBef>
              <a:spcAft>
                <a:spcPts val="450"/>
              </a:spcAft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1200" dirty="0"/>
              <a:t>Variation in Parts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10BD3-22C0-E537-A9C6-13778BADB3C4}"/>
              </a:ext>
            </a:extLst>
          </p:cNvPr>
          <p:cNvSpPr txBox="1"/>
          <p:nvPr/>
        </p:nvSpPr>
        <p:spPr>
          <a:xfrm>
            <a:off x="6825135" y="2859461"/>
            <a:ext cx="2923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685800">
              <a:spcBef>
                <a:spcPts val="450"/>
              </a:spcBef>
              <a:spcAft>
                <a:spcPts val="450"/>
              </a:spcAft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sz="1200" dirty="0"/>
              <a:t>Variation in Measurements (Y)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E144A028-62AA-7B97-629C-097B9F37F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08" y="4527079"/>
            <a:ext cx="2761807" cy="27399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96C5875-8660-306C-683E-6EB515D41FC9}"/>
              </a:ext>
            </a:extLst>
          </p:cNvPr>
          <p:cNvSpPr/>
          <p:nvPr/>
        </p:nvSpPr>
        <p:spPr>
          <a:xfrm>
            <a:off x="7640474" y="4892542"/>
            <a:ext cx="495262" cy="685801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Freeform: Shape 17">
            <a:extLst>
              <a:ext uri="{FF2B5EF4-FFF2-40B4-BE49-F238E27FC236}">
                <a16:creationId xmlns:a16="http://schemas.microsoft.com/office/drawing/2014/main" id="{B308CEE0-374D-E19F-7BF9-BCC93D05BD89}"/>
              </a:ext>
            </a:extLst>
          </p:cNvPr>
          <p:cNvSpPr/>
          <p:nvPr/>
        </p:nvSpPr>
        <p:spPr>
          <a:xfrm>
            <a:off x="8506019" y="4892541"/>
            <a:ext cx="283267" cy="685801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6EECCF03-9162-7A73-CFD9-956B957EF388}"/>
              </a:ext>
            </a:extLst>
          </p:cNvPr>
          <p:cNvSpPr/>
          <p:nvPr/>
        </p:nvSpPr>
        <p:spPr>
          <a:xfrm>
            <a:off x="8161752" y="5085400"/>
            <a:ext cx="283266" cy="300083"/>
          </a:xfrm>
          <a:prstGeom prst="plus">
            <a:avLst>
              <a:gd name="adj" fmla="val 4021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Down Arrow 6">
            <a:extLst>
              <a:ext uri="{FF2B5EF4-FFF2-40B4-BE49-F238E27FC236}">
                <a16:creationId xmlns:a16="http://schemas.microsoft.com/office/drawing/2014/main" id="{CAF49684-DEAB-BC82-AB71-2CEA2CF48768}"/>
              </a:ext>
            </a:extLst>
          </p:cNvPr>
          <p:cNvSpPr/>
          <p:nvPr/>
        </p:nvSpPr>
        <p:spPr>
          <a:xfrm>
            <a:off x="8136613" y="4545693"/>
            <a:ext cx="302559" cy="296422"/>
          </a:xfrm>
          <a:prstGeom prst="downArrow">
            <a:avLst>
              <a:gd name="adj1" fmla="val 43333"/>
              <a:gd name="adj2" fmla="val 5000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02DD73-3253-5EF8-E6C7-8B99A0BB13B6}"/>
              </a:ext>
            </a:extLst>
          </p:cNvPr>
          <p:cNvSpPr txBox="1"/>
          <p:nvPr/>
        </p:nvSpPr>
        <p:spPr>
          <a:xfrm>
            <a:off x="6941871" y="5729269"/>
            <a:ext cx="1361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Repeatability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A3CF99-82D6-64F4-95CE-884C45AB61FF}"/>
              </a:ext>
            </a:extLst>
          </p:cNvPr>
          <p:cNvSpPr txBox="1"/>
          <p:nvPr/>
        </p:nvSpPr>
        <p:spPr>
          <a:xfrm>
            <a:off x="8287015" y="5729269"/>
            <a:ext cx="1361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Reproducibility</a:t>
            </a:r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64D8C0CD-85DC-7BFD-A083-57AD6B5A2946}"/>
              </a:ext>
            </a:extLst>
          </p:cNvPr>
          <p:cNvSpPr/>
          <p:nvPr/>
        </p:nvSpPr>
        <p:spPr>
          <a:xfrm>
            <a:off x="1840393" y="5009075"/>
            <a:ext cx="1563733" cy="1156724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31EA8425-4133-4462-82C8-B0BB80DDDF56}"/>
              </a:ext>
            </a:extLst>
          </p:cNvPr>
          <p:cNvSpPr/>
          <p:nvPr/>
        </p:nvSpPr>
        <p:spPr>
          <a:xfrm>
            <a:off x="3646862" y="5396969"/>
            <a:ext cx="587825" cy="768830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5A7ED17D-5135-F5E6-4AF9-BDDB61EEFC92}"/>
              </a:ext>
            </a:extLst>
          </p:cNvPr>
          <p:cNvSpPr/>
          <p:nvPr/>
        </p:nvSpPr>
        <p:spPr>
          <a:xfrm>
            <a:off x="5541499" y="5752346"/>
            <a:ext cx="280198" cy="413453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69B837BC-1FF3-B18F-2B6A-555E8BBDB466}"/>
              </a:ext>
            </a:extLst>
          </p:cNvPr>
          <p:cNvSpPr/>
          <p:nvPr/>
        </p:nvSpPr>
        <p:spPr>
          <a:xfrm>
            <a:off x="6064432" y="5882250"/>
            <a:ext cx="156483" cy="283549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Freeform: Shape 17">
            <a:extLst>
              <a:ext uri="{FF2B5EF4-FFF2-40B4-BE49-F238E27FC236}">
                <a16:creationId xmlns:a16="http://schemas.microsoft.com/office/drawing/2014/main" id="{91D3CD7A-5F5F-3BA9-ACA8-AC110E3FF51C}"/>
              </a:ext>
            </a:extLst>
          </p:cNvPr>
          <p:cNvSpPr/>
          <p:nvPr/>
        </p:nvSpPr>
        <p:spPr>
          <a:xfrm>
            <a:off x="5018565" y="5752346"/>
            <a:ext cx="280198" cy="413453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Freeform: Shape 17">
            <a:extLst>
              <a:ext uri="{FF2B5EF4-FFF2-40B4-BE49-F238E27FC236}">
                <a16:creationId xmlns:a16="http://schemas.microsoft.com/office/drawing/2014/main" id="{A7F0A1C9-AFB8-0C53-FDF0-2DD0A4ABA83B}"/>
              </a:ext>
            </a:extLst>
          </p:cNvPr>
          <p:cNvSpPr/>
          <p:nvPr/>
        </p:nvSpPr>
        <p:spPr>
          <a:xfrm>
            <a:off x="6463650" y="5859173"/>
            <a:ext cx="156483" cy="306626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A9103234-365D-2B30-0D88-0B34922853EB}"/>
              </a:ext>
            </a:extLst>
          </p:cNvPr>
          <p:cNvSpPr/>
          <p:nvPr/>
        </p:nvSpPr>
        <p:spPr>
          <a:xfrm>
            <a:off x="4477423" y="5585717"/>
            <a:ext cx="298406" cy="580082"/>
          </a:xfrm>
          <a:custGeom>
            <a:avLst/>
            <a:gdLst>
              <a:gd name="connsiteX0" fmla="*/ 0 w 6315959"/>
              <a:gd name="connsiteY0" fmla="*/ 2875176 h 2875176"/>
              <a:gd name="connsiteX1" fmla="*/ 1781666 w 6315959"/>
              <a:gd name="connsiteY1" fmla="*/ 2262434 h 2875176"/>
              <a:gd name="connsiteX2" fmla="*/ 3129699 w 6315959"/>
              <a:gd name="connsiteY2" fmla="*/ 1 h 2875176"/>
              <a:gd name="connsiteX3" fmla="*/ 4524866 w 6315959"/>
              <a:gd name="connsiteY3" fmla="*/ 2271861 h 2875176"/>
              <a:gd name="connsiteX4" fmla="*/ 6315959 w 6315959"/>
              <a:gd name="connsiteY4" fmla="*/ 2865750 h 287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959" h="2875176">
                <a:moveTo>
                  <a:pt x="0" y="2875176"/>
                </a:moveTo>
                <a:cubicBezTo>
                  <a:pt x="630025" y="2808403"/>
                  <a:pt x="1260050" y="2741630"/>
                  <a:pt x="1781666" y="2262434"/>
                </a:cubicBezTo>
                <a:cubicBezTo>
                  <a:pt x="2303282" y="1783238"/>
                  <a:pt x="2672499" y="-1570"/>
                  <a:pt x="3129699" y="1"/>
                </a:cubicBezTo>
                <a:cubicBezTo>
                  <a:pt x="3586899" y="1572"/>
                  <a:pt x="3993823" y="1794236"/>
                  <a:pt x="4524866" y="2271861"/>
                </a:cubicBezTo>
                <a:cubicBezTo>
                  <a:pt x="5055909" y="2749486"/>
                  <a:pt x="5685934" y="2807618"/>
                  <a:pt x="6315959" y="286575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67509B-EC0A-A111-8D14-C2D0456D1AF1}"/>
              </a:ext>
            </a:extLst>
          </p:cNvPr>
          <p:cNvSpPr txBox="1"/>
          <p:nvPr/>
        </p:nvSpPr>
        <p:spPr>
          <a:xfrm>
            <a:off x="3295293" y="5800729"/>
            <a:ext cx="5456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b="1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7D68BC-8026-2AD8-85BD-D75FEB6EB38B}"/>
              </a:ext>
            </a:extLst>
          </p:cNvPr>
          <p:cNvSpPr txBox="1"/>
          <p:nvPr/>
        </p:nvSpPr>
        <p:spPr>
          <a:xfrm>
            <a:off x="4083702" y="5800729"/>
            <a:ext cx="5456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b="1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EA839A-2102-DD12-8EFE-0D6659D6E855}"/>
              </a:ext>
            </a:extLst>
          </p:cNvPr>
          <p:cNvSpPr txBox="1"/>
          <p:nvPr/>
        </p:nvSpPr>
        <p:spPr>
          <a:xfrm>
            <a:off x="4601718" y="5800729"/>
            <a:ext cx="5456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b="1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1BDB34-4AF6-338A-C965-3C22122D2DD7}"/>
              </a:ext>
            </a:extLst>
          </p:cNvPr>
          <p:cNvSpPr txBox="1"/>
          <p:nvPr/>
        </p:nvSpPr>
        <p:spPr>
          <a:xfrm>
            <a:off x="5130030" y="5800729"/>
            <a:ext cx="5456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b="1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+</a:t>
            </a:r>
          </a:p>
        </p:txBody>
      </p:sp>
      <p:sp>
        <p:nvSpPr>
          <p:cNvPr id="37" name="Down Arrow 32">
            <a:extLst>
              <a:ext uri="{FF2B5EF4-FFF2-40B4-BE49-F238E27FC236}">
                <a16:creationId xmlns:a16="http://schemas.microsoft.com/office/drawing/2014/main" id="{EA818B89-A7C2-2F67-EE8A-F5F12605B2BA}"/>
              </a:ext>
            </a:extLst>
          </p:cNvPr>
          <p:cNvSpPr/>
          <p:nvPr/>
        </p:nvSpPr>
        <p:spPr>
          <a:xfrm rot="2347649">
            <a:off x="4696766" y="4592871"/>
            <a:ext cx="522934" cy="806321"/>
          </a:xfrm>
          <a:prstGeom prst="downArrow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D1DAA9-F826-F15C-E0A4-BE8E8D23EBC0}"/>
              </a:ext>
            </a:extLst>
          </p:cNvPr>
          <p:cNvSpPr txBox="1"/>
          <p:nvPr/>
        </p:nvSpPr>
        <p:spPr>
          <a:xfrm>
            <a:off x="2296165" y="6193144"/>
            <a:ext cx="65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X</a:t>
            </a:r>
            <a:r>
              <a:rPr lang="en-US" baseline="-2500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17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8DD922-BFDD-674B-FDA0-B80B27D434AF}"/>
              </a:ext>
            </a:extLst>
          </p:cNvPr>
          <p:cNvSpPr txBox="1"/>
          <p:nvPr/>
        </p:nvSpPr>
        <p:spPr>
          <a:xfrm>
            <a:off x="3611154" y="6193144"/>
            <a:ext cx="65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X</a:t>
            </a:r>
            <a:r>
              <a:rPr lang="en-US" baseline="-2500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41921A-265B-8494-A317-E4D423D30C6F}"/>
              </a:ext>
            </a:extLst>
          </p:cNvPr>
          <p:cNvSpPr txBox="1"/>
          <p:nvPr/>
        </p:nvSpPr>
        <p:spPr>
          <a:xfrm>
            <a:off x="4295815" y="6193144"/>
            <a:ext cx="65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X</a:t>
            </a:r>
            <a:r>
              <a:rPr lang="en-US" baseline="-2500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C0EC2B-4299-A39B-5FA7-BB42A89DDA52}"/>
              </a:ext>
            </a:extLst>
          </p:cNvPr>
          <p:cNvSpPr txBox="1"/>
          <p:nvPr/>
        </p:nvSpPr>
        <p:spPr>
          <a:xfrm>
            <a:off x="4831242" y="6193144"/>
            <a:ext cx="65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X</a:t>
            </a:r>
            <a:r>
              <a:rPr lang="en-US" baseline="-2500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514DF0-F19F-2B05-17B3-6942D6079680}"/>
              </a:ext>
            </a:extLst>
          </p:cNvPr>
          <p:cNvSpPr txBox="1"/>
          <p:nvPr/>
        </p:nvSpPr>
        <p:spPr>
          <a:xfrm>
            <a:off x="5376642" y="6193144"/>
            <a:ext cx="65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X</a:t>
            </a:r>
            <a:r>
              <a:rPr lang="en-US" baseline="-2500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415893-AECD-34CA-0A67-F646B06C5870}"/>
              </a:ext>
            </a:extLst>
          </p:cNvPr>
          <p:cNvSpPr txBox="1"/>
          <p:nvPr/>
        </p:nvSpPr>
        <p:spPr>
          <a:xfrm>
            <a:off x="5829119" y="6193143"/>
            <a:ext cx="65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X</a:t>
            </a:r>
            <a:r>
              <a:rPr lang="en-US" baseline="-2500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0A574B-6240-B6A7-FF21-FCDD7DAB8CE0}"/>
              </a:ext>
            </a:extLst>
          </p:cNvPr>
          <p:cNvSpPr txBox="1"/>
          <p:nvPr/>
        </p:nvSpPr>
        <p:spPr>
          <a:xfrm>
            <a:off x="6241341" y="6193143"/>
            <a:ext cx="65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X</a:t>
            </a:r>
            <a:r>
              <a:rPr lang="en-US" baseline="-250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99F65A-36B9-8E99-C693-45CBC2E5FFF8}"/>
              </a:ext>
            </a:extLst>
          </p:cNvPr>
          <p:cNvSpPr txBox="1"/>
          <p:nvPr/>
        </p:nvSpPr>
        <p:spPr>
          <a:xfrm>
            <a:off x="1840393" y="6539392"/>
            <a:ext cx="15637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685800">
              <a:spcBef>
                <a:spcPts val="450"/>
              </a:spcBef>
              <a:spcAft>
                <a:spcPts val="450"/>
              </a:spcAft>
            </a:pPr>
            <a:r>
              <a:rPr lang="en-US" sz="1200" b="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</a:rPr>
              <a:t>Dominant X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F31BD1-C5CE-E36D-FE81-1F2B880ECAC4}"/>
              </a:ext>
            </a:extLst>
          </p:cNvPr>
          <p:cNvSpPr/>
          <p:nvPr/>
        </p:nvSpPr>
        <p:spPr>
          <a:xfrm>
            <a:off x="4263342" y="6568789"/>
            <a:ext cx="7804875" cy="2461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1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Diagnosing Performance and Reliability, David J. Hartshorne and The New Science of Fixing Things, 2019 </a:t>
            </a:r>
          </a:p>
        </p:txBody>
      </p:sp>
    </p:spTree>
    <p:extLst>
      <p:ext uri="{BB962C8B-B14F-4D97-AF65-F5344CB8AC3E}">
        <p14:creationId xmlns:p14="http://schemas.microsoft.com/office/powerpoint/2010/main" val="36471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8" grpId="0"/>
      <p:bldP spid="9" grpId="0"/>
      <p:bldP spid="2" grpId="0" animBg="1"/>
      <p:bldP spid="4" grpId="0" animBg="1"/>
      <p:bldP spid="7" grpId="0" animBg="1"/>
      <p:bldP spid="10" grpId="0" animBg="1"/>
      <p:bldP spid="14" grpId="0"/>
      <p:bldP spid="15" grpId="0"/>
      <p:bldP spid="16" grpId="0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Diagnostic Approaches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D2695-496F-05AA-9B8F-085B7CD04FD6}"/>
              </a:ext>
            </a:extLst>
          </p:cNvPr>
          <p:cNvSpPr txBox="1"/>
          <p:nvPr/>
        </p:nvSpPr>
        <p:spPr>
          <a:xfrm>
            <a:off x="728431" y="1178320"/>
            <a:ext cx="1014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Fishbone - Brainstorming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C9486-796C-7DC4-12BC-E9A0BE00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114" y="1484559"/>
            <a:ext cx="5915100" cy="3352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5AD61D-622A-5918-704D-61746A67DFE7}"/>
              </a:ext>
            </a:extLst>
          </p:cNvPr>
          <p:cNvSpPr txBox="1"/>
          <p:nvPr/>
        </p:nvSpPr>
        <p:spPr>
          <a:xfrm>
            <a:off x="728431" y="2003488"/>
            <a:ext cx="575549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Hypothesis generators based on brainstorming and some amount of existing knowledge. The goal of a Fishbone exercise is to consider the potential impact of as many variables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Xs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) as possible that we already know about or can think of.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This approach, however, is not effective and is definitely not efficient.</a:t>
            </a:r>
          </a:p>
          <a:p>
            <a:pPr marL="0" indent="0">
              <a:buNone/>
            </a:pPr>
            <a:endParaRPr lang="en-US" sz="18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Testing the effect of each of the potential variables may be possible, but most of it would be a waste of time and 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Since these potential variables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Xs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) are usually the result of brainstorming, a lot of times what we are searching for is not even on the list!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Consider how long it would take us to test the effect all of these potential causes; several weeks, if not months! We simply don’t have that much time.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7A12E-5E13-595C-B19E-32A42CE323C1}"/>
              </a:ext>
            </a:extLst>
          </p:cNvPr>
          <p:cNvSpPr txBox="1"/>
          <p:nvPr/>
        </p:nvSpPr>
        <p:spPr>
          <a:xfrm>
            <a:off x="7854074" y="5142608"/>
            <a:ext cx="2834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What’s wrong?</a:t>
            </a:r>
          </a:p>
        </p:txBody>
      </p:sp>
    </p:spTree>
    <p:extLst>
      <p:ext uri="{BB962C8B-B14F-4D97-AF65-F5344CB8AC3E}">
        <p14:creationId xmlns:p14="http://schemas.microsoft.com/office/powerpoint/2010/main" val="23396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A1D0-BB3F-5C6B-8F63-8D7BB9CB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3" y="257453"/>
            <a:ext cx="925944" cy="110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7EEB4-773F-2398-DDB6-1A54070D3584}"/>
              </a:ext>
            </a:extLst>
          </p:cNvPr>
          <p:cNvSpPr txBox="1"/>
          <p:nvPr/>
        </p:nvSpPr>
        <p:spPr>
          <a:xfrm>
            <a:off x="728431" y="546721"/>
            <a:ext cx="9960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0"/>
              </a:rPr>
              <a:t>Diagnostic Approaches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D2695-496F-05AA-9B8F-085B7CD04FD6}"/>
              </a:ext>
            </a:extLst>
          </p:cNvPr>
          <p:cNvSpPr txBox="1"/>
          <p:nvPr/>
        </p:nvSpPr>
        <p:spPr>
          <a:xfrm>
            <a:off x="728431" y="1263468"/>
            <a:ext cx="1014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Progressive search – Process of Elimination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882581-F0CF-F020-145B-F78668E42416}"/>
              </a:ext>
            </a:extLst>
          </p:cNvPr>
          <p:cNvSpPr txBox="1"/>
          <p:nvPr/>
        </p:nvSpPr>
        <p:spPr>
          <a:xfrm>
            <a:off x="728431" y="2229556"/>
            <a:ext cx="101478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In a progressive search, you start from the Y and converge on the X through posing and answering a series of questions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The questions must be phrased carefully so that all possibilities not yet eliminated are included thereby progressively reducing the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search space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 – think binary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00677-104B-3461-FD11-83456B2DD863}"/>
              </a:ext>
            </a:extLst>
          </p:cNvPr>
          <p:cNvSpPr txBox="1"/>
          <p:nvPr/>
        </p:nvSpPr>
        <p:spPr>
          <a:xfrm>
            <a:off x="728431" y="5034005"/>
            <a:ext cx="2828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What’s different?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B90E37-A370-1A19-6DDC-E18C4CFD6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17" y="4218398"/>
            <a:ext cx="4720440" cy="20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19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b20b21-6b32-424b-804d-7a773088b3cf">
      <Terms xmlns="http://schemas.microsoft.com/office/infopath/2007/PartnerControls"/>
    </lcf76f155ced4ddcb4097134ff3c332f>
    <TaxCatchAll xmlns="8730efe7-2fa2-4804-9755-7d04b0b198a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87E2EE2E403B47BE67C51ABED03B35" ma:contentTypeVersion="14" ma:contentTypeDescription="Create a new document." ma:contentTypeScope="" ma:versionID="912023a757f1d339570c897d6e731f77">
  <xsd:schema xmlns:xsd="http://www.w3.org/2001/XMLSchema" xmlns:xs="http://www.w3.org/2001/XMLSchema" xmlns:p="http://schemas.microsoft.com/office/2006/metadata/properties" xmlns:ns2="b7b20b21-6b32-424b-804d-7a773088b3cf" xmlns:ns3="8730efe7-2fa2-4804-9755-7d04b0b198a4" targetNamespace="http://schemas.microsoft.com/office/2006/metadata/properties" ma:root="true" ma:fieldsID="2e47120aa5ce3e433f1e63b097438002" ns2:_="" ns3:_="">
    <xsd:import namespace="b7b20b21-6b32-424b-804d-7a773088b3cf"/>
    <xsd:import namespace="8730efe7-2fa2-4804-9755-7d04b0b198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20b21-6b32-424b-804d-7a773088b3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2dc905fd-82e1-4e74-81a8-2114958a16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30efe7-2fa2-4804-9755-7d04b0b198a4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33bcdb98-2668-4346-8bbe-4227f0af7452}" ma:internalName="TaxCatchAll" ma:showField="CatchAllData" ma:web="c86450ba-e1b0-49db-8982-b379ad4cf8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C5E46C-7B12-48C3-B2FD-20801C11A90D}">
  <ds:schemaRefs>
    <ds:schemaRef ds:uri="http://schemas.microsoft.com/office/2006/metadata/properties"/>
    <ds:schemaRef ds:uri="http://schemas.microsoft.com/office/infopath/2007/PartnerControls"/>
    <ds:schemaRef ds:uri="b7b20b21-6b32-424b-804d-7a773088b3cf"/>
    <ds:schemaRef ds:uri="8730efe7-2fa2-4804-9755-7d04b0b198a4"/>
  </ds:schemaRefs>
</ds:datastoreItem>
</file>

<file path=customXml/itemProps2.xml><?xml version="1.0" encoding="utf-8"?>
<ds:datastoreItem xmlns:ds="http://schemas.openxmlformats.org/officeDocument/2006/customXml" ds:itemID="{3B74E7B2-F45C-4DD7-8CF5-221D950A0D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1B3283-6C8A-4CC9-A5BE-5C5E72CA8F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20b21-6b32-424b-804d-7a773088b3cf"/>
    <ds:schemaRef ds:uri="8730efe7-2fa2-4804-9755-7d04b0b198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1280</Words>
  <Application>Microsoft Office PowerPoint</Application>
  <PresentationFormat>Widescreen</PresentationFormat>
  <Paragraphs>180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Avenir Next LT Pro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Gabor Szabo</dc:creator>
  <cp:lastModifiedBy>Gabor Szabo</cp:lastModifiedBy>
  <cp:revision>40</cp:revision>
  <dcterms:created xsi:type="dcterms:W3CDTF">2023-04-16T21:47:44Z</dcterms:created>
  <dcterms:modified xsi:type="dcterms:W3CDTF">2023-04-19T05:37:45Z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0x010100D887E2EE2E403B47BE67C51ABED03B35</vt:lpwstr>
  </property>
  <property fmtid="{D5CDD505-2E9C-101B-9397-08002B2CF9AE}" pid="3" name="MediaServiceImageTags">
    <vt:lpwstr/>
  </property>
</Properties>
</file>